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8" r:id="rId2"/>
    <p:sldId id="297" r:id="rId3"/>
    <p:sldId id="301" r:id="rId4"/>
    <p:sldId id="296" r:id="rId5"/>
    <p:sldId id="302" r:id="rId6"/>
    <p:sldId id="294" r:id="rId7"/>
    <p:sldId id="309" r:id="rId8"/>
    <p:sldId id="303" r:id="rId9"/>
    <p:sldId id="304" r:id="rId10"/>
    <p:sldId id="305" r:id="rId11"/>
    <p:sldId id="306" r:id="rId12"/>
    <p:sldId id="332" r:id="rId13"/>
    <p:sldId id="333" r:id="rId14"/>
    <p:sldId id="334" r:id="rId15"/>
    <p:sldId id="337" r:id="rId16"/>
    <p:sldId id="338" r:id="rId17"/>
    <p:sldId id="339" r:id="rId18"/>
    <p:sldId id="292" r:id="rId19"/>
    <p:sldId id="307" r:id="rId20"/>
    <p:sldId id="340" r:id="rId21"/>
    <p:sldId id="343" r:id="rId22"/>
    <p:sldId id="344" r:id="rId23"/>
    <p:sldId id="345" r:id="rId24"/>
    <p:sldId id="346" r:id="rId25"/>
    <p:sldId id="347" r:id="rId26"/>
    <p:sldId id="348" r:id="rId27"/>
    <p:sldId id="353" r:id="rId28"/>
    <p:sldId id="351" r:id="rId29"/>
    <p:sldId id="349" r:id="rId30"/>
    <p:sldId id="350" r:id="rId31"/>
    <p:sldId id="312" r:id="rId32"/>
    <p:sldId id="311" r:id="rId33"/>
    <p:sldId id="299" r:id="rId34"/>
    <p:sldId id="342" r:id="rId35"/>
    <p:sldId id="352" r:id="rId36"/>
    <p:sldId id="300" r:id="rId37"/>
    <p:sldId id="328" r:id="rId38"/>
    <p:sldId id="330" r:id="rId39"/>
    <p:sldId id="331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2F3A97"/>
    <a:srgbClr val="009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4" autoAdjust="0"/>
    <p:restoredTop sz="87636" autoAdjust="0"/>
  </p:normalViewPr>
  <p:slideViewPr>
    <p:cSldViewPr snapToGrid="0">
      <p:cViewPr varScale="1">
        <p:scale>
          <a:sx n="78" d="100"/>
          <a:sy n="78" d="100"/>
        </p:scale>
        <p:origin x="11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633C1-1204-4A36-B13D-25B87FE545FE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99F86A-E5E5-4B9C-A319-10F24D4E13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27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eee.iit.sb.sfax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08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/>
              <a:t>[J2] </a:t>
            </a:r>
            <a:r>
              <a:rPr lang="en-US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SJR2021= 1.48/ Q1/ IF= 4.757</a:t>
            </a:r>
            <a:r>
              <a:rPr lang="en-US" sz="1200" u="none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dirty="0" smtClean="0"/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/>
              <a:t>[J1] </a:t>
            </a:r>
            <a:r>
              <a:rPr lang="en-US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SJR2021= 0.71/ Q2/ IF= 2.307</a:t>
            </a:r>
            <a:r>
              <a:rPr lang="en-US" sz="1200" u="none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C6. </a:t>
            </a:r>
            <a:r>
              <a:rPr lang="fr-FR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Classée C selon CORE2021 </a:t>
            </a: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00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C5. </a:t>
            </a:r>
            <a:r>
              <a:rPr lang="fr-FR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Classée C selon CORE2021 </a:t>
            </a: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C4. </a:t>
            </a:r>
            <a:r>
              <a:rPr lang="fr-FR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Classée C selon CORE2021 </a:t>
            </a: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C3. </a:t>
            </a:r>
            <a:r>
              <a:rPr lang="fr-FR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Classée C selon CORE2021 </a:t>
            </a: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C2. </a:t>
            </a:r>
            <a:r>
              <a:rPr lang="fr-FR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Classée C selon CORE2019 </a:t>
            </a: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C1. </a:t>
            </a:r>
            <a:r>
              <a:rPr lang="fr-FR" sz="1200" u="sng" dirty="0" smtClean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Classée C selon CORE2021 </a:t>
            </a:r>
            <a:endParaRPr lang="en-US" sz="1200" u="none" dirty="0" smtClean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995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375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r>
              <a:rPr lang="fr-FR" sz="1200" b="1" dirty="0" smtClean="0">
                <a:solidFill>
                  <a:srgbClr val="2F5597"/>
                </a:solidFill>
              </a:rPr>
              <a:t>&lt;a </a:t>
            </a:r>
            <a:r>
              <a:rPr lang="fr-FR" sz="1200" b="1" dirty="0" err="1" smtClean="0">
                <a:solidFill>
                  <a:srgbClr val="2F5597"/>
                </a:solidFill>
              </a:rPr>
              <a:t>href</a:t>
            </a:r>
            <a:r>
              <a:rPr lang="fr-FR" sz="1200" b="1" dirty="0" smtClean="0">
                <a:solidFill>
                  <a:srgbClr val="2F5597"/>
                </a:solidFill>
              </a:rPr>
              <a:t>="https://www.flaticon.com/fr/icones-gratuites/education" </a:t>
            </a:r>
            <a:r>
              <a:rPr lang="fr-FR" sz="1200" b="1" dirty="0" err="1" smtClean="0">
                <a:solidFill>
                  <a:srgbClr val="2F5597"/>
                </a:solidFill>
              </a:rPr>
              <a:t>title</a:t>
            </a:r>
            <a:r>
              <a:rPr lang="fr-FR" sz="1200" b="1" dirty="0" smtClean="0">
                <a:solidFill>
                  <a:srgbClr val="2F5597"/>
                </a:solidFill>
              </a:rPr>
              <a:t>="</a:t>
            </a:r>
            <a:r>
              <a:rPr lang="fr-FR" sz="1200" b="1" dirty="0" err="1" smtClean="0">
                <a:solidFill>
                  <a:srgbClr val="2F5597"/>
                </a:solidFill>
              </a:rPr>
              <a:t>education</a:t>
            </a:r>
            <a:r>
              <a:rPr lang="fr-FR" sz="1200" b="1" dirty="0" smtClean="0">
                <a:solidFill>
                  <a:srgbClr val="2F5597"/>
                </a:solidFill>
              </a:rPr>
              <a:t> icônes"&gt;Education icônes créées par </a:t>
            </a:r>
            <a:r>
              <a:rPr lang="fr-FR" sz="1200" b="1" dirty="0" err="1" smtClean="0">
                <a:solidFill>
                  <a:srgbClr val="2F5597"/>
                </a:solidFill>
              </a:rPr>
              <a:t>Arkinasi</a:t>
            </a:r>
            <a:r>
              <a:rPr lang="fr-FR" sz="1200" b="1" dirty="0" smtClean="0">
                <a:solidFill>
                  <a:srgbClr val="2F5597"/>
                </a:solidFill>
              </a:rPr>
              <a:t> - </a:t>
            </a:r>
            <a:r>
              <a:rPr lang="fr-FR" sz="1200" b="1" dirty="0" err="1" smtClean="0">
                <a:solidFill>
                  <a:srgbClr val="2F5597"/>
                </a:solidFill>
              </a:rPr>
              <a:t>Flaticon</a:t>
            </a:r>
            <a:r>
              <a:rPr lang="fr-FR" sz="1200" b="1" dirty="0" smtClean="0">
                <a:solidFill>
                  <a:srgbClr val="2F5597"/>
                </a:solidFill>
              </a:rPr>
              <a:t>&lt;/a&gt;</a:t>
            </a:r>
          </a:p>
          <a:p>
            <a:pPr lvl="0" algn="just">
              <a:spcBef>
                <a:spcPts val="600"/>
              </a:spcBef>
            </a:pPr>
            <a:r>
              <a:rPr lang="fr-FR" sz="1200" b="1" dirty="0" smtClean="0">
                <a:solidFill>
                  <a:srgbClr val="2F5597"/>
                </a:solidFill>
              </a:rPr>
              <a:t>&lt;a </a:t>
            </a:r>
            <a:r>
              <a:rPr lang="fr-FR" sz="1200" b="1" dirty="0" err="1" smtClean="0">
                <a:solidFill>
                  <a:srgbClr val="2F5597"/>
                </a:solidFill>
              </a:rPr>
              <a:t>href</a:t>
            </a:r>
            <a:r>
              <a:rPr lang="fr-FR" sz="1200" b="1" dirty="0" smtClean="0">
                <a:solidFill>
                  <a:srgbClr val="2F5597"/>
                </a:solidFill>
              </a:rPr>
              <a:t>="https://www.flaticon.com/fr/icones-gratuites/reunion-en-ligne" </a:t>
            </a:r>
            <a:r>
              <a:rPr lang="fr-FR" sz="1200" b="1" dirty="0" err="1" smtClean="0">
                <a:solidFill>
                  <a:srgbClr val="2F5597"/>
                </a:solidFill>
              </a:rPr>
              <a:t>title</a:t>
            </a:r>
            <a:r>
              <a:rPr lang="fr-FR" sz="1200" b="1" dirty="0" smtClean="0">
                <a:solidFill>
                  <a:srgbClr val="2F5597"/>
                </a:solidFill>
              </a:rPr>
              <a:t>="</a:t>
            </a:r>
            <a:r>
              <a:rPr lang="fr-FR" sz="1200" b="1" dirty="0" err="1" smtClean="0">
                <a:solidFill>
                  <a:srgbClr val="2F5597"/>
                </a:solidFill>
              </a:rPr>
              <a:t>reunion</a:t>
            </a:r>
            <a:r>
              <a:rPr lang="fr-FR" sz="1200" b="1" dirty="0" smtClean="0">
                <a:solidFill>
                  <a:srgbClr val="2F5597"/>
                </a:solidFill>
              </a:rPr>
              <a:t>-</a:t>
            </a:r>
            <a:r>
              <a:rPr lang="fr-FR" sz="1200" b="1" dirty="0" err="1" smtClean="0">
                <a:solidFill>
                  <a:srgbClr val="2F5597"/>
                </a:solidFill>
              </a:rPr>
              <a:t>en-ligne</a:t>
            </a:r>
            <a:r>
              <a:rPr lang="fr-FR" sz="1200" b="1" dirty="0" smtClean="0">
                <a:solidFill>
                  <a:srgbClr val="2F5597"/>
                </a:solidFill>
              </a:rPr>
              <a:t> icônes"&gt;</a:t>
            </a:r>
            <a:r>
              <a:rPr lang="fr-FR" sz="1200" b="1" dirty="0" err="1" smtClean="0">
                <a:solidFill>
                  <a:srgbClr val="2F5597"/>
                </a:solidFill>
              </a:rPr>
              <a:t>Reunion</a:t>
            </a:r>
            <a:r>
              <a:rPr lang="fr-FR" sz="1200" b="1" dirty="0" smtClean="0">
                <a:solidFill>
                  <a:srgbClr val="2F5597"/>
                </a:solidFill>
              </a:rPr>
              <a:t>-</a:t>
            </a:r>
            <a:r>
              <a:rPr lang="fr-FR" sz="1200" b="1" dirty="0" err="1" smtClean="0">
                <a:solidFill>
                  <a:srgbClr val="2F5597"/>
                </a:solidFill>
              </a:rPr>
              <a:t>en-ligne</a:t>
            </a:r>
            <a:r>
              <a:rPr lang="fr-FR" sz="1200" b="1" dirty="0" smtClean="0">
                <a:solidFill>
                  <a:srgbClr val="2F5597"/>
                </a:solidFill>
              </a:rPr>
              <a:t> icônes créées par </a:t>
            </a:r>
            <a:r>
              <a:rPr lang="fr-FR" sz="1200" b="1" dirty="0" err="1" smtClean="0">
                <a:solidFill>
                  <a:srgbClr val="2F5597"/>
                </a:solidFill>
              </a:rPr>
              <a:t>Arkinasi</a:t>
            </a:r>
            <a:r>
              <a:rPr lang="fr-FR" sz="1200" b="1" dirty="0" smtClean="0">
                <a:solidFill>
                  <a:srgbClr val="2F5597"/>
                </a:solidFill>
              </a:rPr>
              <a:t> - </a:t>
            </a:r>
            <a:r>
              <a:rPr lang="fr-FR" sz="1200" b="1" dirty="0" err="1" smtClean="0">
                <a:solidFill>
                  <a:srgbClr val="2F5597"/>
                </a:solidFill>
              </a:rPr>
              <a:t>Flaticon</a:t>
            </a:r>
            <a:r>
              <a:rPr lang="fr-FR" sz="1200" b="1" dirty="0" smtClean="0">
                <a:solidFill>
                  <a:srgbClr val="2F5597"/>
                </a:solidFill>
              </a:rPr>
              <a:t>&lt;/a&gt;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5224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8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92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909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380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14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r>
              <a:rPr lang="fr-FR" sz="1200" b="1" dirty="0" smtClean="0">
                <a:solidFill>
                  <a:srgbClr val="2F5597"/>
                </a:solidFill>
              </a:rPr>
              <a:t>&lt;a </a:t>
            </a:r>
            <a:r>
              <a:rPr lang="fr-FR" sz="1200" b="1" dirty="0" err="1" smtClean="0">
                <a:solidFill>
                  <a:srgbClr val="2F5597"/>
                </a:solidFill>
              </a:rPr>
              <a:t>href</a:t>
            </a:r>
            <a:r>
              <a:rPr lang="fr-FR" sz="1200" b="1" dirty="0" smtClean="0">
                <a:solidFill>
                  <a:srgbClr val="2F5597"/>
                </a:solidFill>
              </a:rPr>
              <a:t>="https://www.flaticon.com/fr/icones-gratuites/education" </a:t>
            </a:r>
            <a:r>
              <a:rPr lang="fr-FR" sz="1200" b="1" dirty="0" err="1" smtClean="0">
                <a:solidFill>
                  <a:srgbClr val="2F5597"/>
                </a:solidFill>
              </a:rPr>
              <a:t>title</a:t>
            </a:r>
            <a:r>
              <a:rPr lang="fr-FR" sz="1200" b="1" dirty="0" smtClean="0">
                <a:solidFill>
                  <a:srgbClr val="2F5597"/>
                </a:solidFill>
              </a:rPr>
              <a:t>="</a:t>
            </a:r>
            <a:r>
              <a:rPr lang="fr-FR" sz="1200" b="1" dirty="0" err="1" smtClean="0">
                <a:solidFill>
                  <a:srgbClr val="2F5597"/>
                </a:solidFill>
              </a:rPr>
              <a:t>education</a:t>
            </a:r>
            <a:r>
              <a:rPr lang="fr-FR" sz="1200" b="1" dirty="0" smtClean="0">
                <a:solidFill>
                  <a:srgbClr val="2F5597"/>
                </a:solidFill>
              </a:rPr>
              <a:t> icônes"&gt;Education icônes créées par </a:t>
            </a:r>
            <a:r>
              <a:rPr lang="fr-FR" sz="1200" b="1" dirty="0" err="1" smtClean="0">
                <a:solidFill>
                  <a:srgbClr val="2F5597"/>
                </a:solidFill>
              </a:rPr>
              <a:t>Arkinasi</a:t>
            </a:r>
            <a:r>
              <a:rPr lang="fr-FR" sz="1200" b="1" dirty="0" smtClean="0">
                <a:solidFill>
                  <a:srgbClr val="2F5597"/>
                </a:solidFill>
              </a:rPr>
              <a:t> - </a:t>
            </a:r>
            <a:r>
              <a:rPr lang="fr-FR" sz="1200" b="1" dirty="0" err="1" smtClean="0">
                <a:solidFill>
                  <a:srgbClr val="2F5597"/>
                </a:solidFill>
              </a:rPr>
              <a:t>Flaticon</a:t>
            </a:r>
            <a:r>
              <a:rPr lang="fr-FR" sz="1200" b="1" dirty="0" smtClean="0">
                <a:solidFill>
                  <a:srgbClr val="2F5597"/>
                </a:solidFill>
              </a:rPr>
              <a:t>&lt;/a&gt;</a:t>
            </a:r>
          </a:p>
          <a:p>
            <a:pPr lvl="0" algn="just">
              <a:spcBef>
                <a:spcPts val="600"/>
              </a:spcBef>
            </a:pPr>
            <a:r>
              <a:rPr lang="fr-FR" sz="1200" b="1" dirty="0" smtClean="0">
                <a:solidFill>
                  <a:srgbClr val="2F5597"/>
                </a:solidFill>
              </a:rPr>
              <a:t>&lt;a </a:t>
            </a:r>
            <a:r>
              <a:rPr lang="fr-FR" sz="1200" b="1" dirty="0" err="1" smtClean="0">
                <a:solidFill>
                  <a:srgbClr val="2F5597"/>
                </a:solidFill>
              </a:rPr>
              <a:t>href</a:t>
            </a:r>
            <a:r>
              <a:rPr lang="fr-FR" sz="1200" b="1" dirty="0" smtClean="0">
                <a:solidFill>
                  <a:srgbClr val="2F5597"/>
                </a:solidFill>
              </a:rPr>
              <a:t>="https://www.flaticon.com/fr/icones-gratuites/reunion-en-ligne" </a:t>
            </a:r>
            <a:r>
              <a:rPr lang="fr-FR" sz="1200" b="1" dirty="0" err="1" smtClean="0">
                <a:solidFill>
                  <a:srgbClr val="2F5597"/>
                </a:solidFill>
              </a:rPr>
              <a:t>title</a:t>
            </a:r>
            <a:r>
              <a:rPr lang="fr-FR" sz="1200" b="1" dirty="0" smtClean="0">
                <a:solidFill>
                  <a:srgbClr val="2F5597"/>
                </a:solidFill>
              </a:rPr>
              <a:t>="</a:t>
            </a:r>
            <a:r>
              <a:rPr lang="fr-FR" sz="1200" b="1" dirty="0" err="1" smtClean="0">
                <a:solidFill>
                  <a:srgbClr val="2F5597"/>
                </a:solidFill>
              </a:rPr>
              <a:t>reunion</a:t>
            </a:r>
            <a:r>
              <a:rPr lang="fr-FR" sz="1200" b="1" dirty="0" smtClean="0">
                <a:solidFill>
                  <a:srgbClr val="2F5597"/>
                </a:solidFill>
              </a:rPr>
              <a:t>-</a:t>
            </a:r>
            <a:r>
              <a:rPr lang="fr-FR" sz="1200" b="1" dirty="0" err="1" smtClean="0">
                <a:solidFill>
                  <a:srgbClr val="2F5597"/>
                </a:solidFill>
              </a:rPr>
              <a:t>en-ligne</a:t>
            </a:r>
            <a:r>
              <a:rPr lang="fr-FR" sz="1200" b="1" dirty="0" smtClean="0">
                <a:solidFill>
                  <a:srgbClr val="2F5597"/>
                </a:solidFill>
              </a:rPr>
              <a:t> icônes"&gt;</a:t>
            </a:r>
            <a:r>
              <a:rPr lang="fr-FR" sz="1200" b="1" dirty="0" err="1" smtClean="0">
                <a:solidFill>
                  <a:srgbClr val="2F5597"/>
                </a:solidFill>
              </a:rPr>
              <a:t>Reunion</a:t>
            </a:r>
            <a:r>
              <a:rPr lang="fr-FR" sz="1200" b="1" dirty="0" smtClean="0">
                <a:solidFill>
                  <a:srgbClr val="2F5597"/>
                </a:solidFill>
              </a:rPr>
              <a:t>-</a:t>
            </a:r>
            <a:r>
              <a:rPr lang="fr-FR" sz="1200" b="1" dirty="0" err="1" smtClean="0">
                <a:solidFill>
                  <a:srgbClr val="2F5597"/>
                </a:solidFill>
              </a:rPr>
              <a:t>en-ligne</a:t>
            </a:r>
            <a:r>
              <a:rPr lang="fr-FR" sz="1200" b="1" dirty="0" smtClean="0">
                <a:solidFill>
                  <a:srgbClr val="2F5597"/>
                </a:solidFill>
              </a:rPr>
              <a:t> icônes créées par </a:t>
            </a:r>
            <a:r>
              <a:rPr lang="fr-FR" sz="1200" b="1" dirty="0" err="1" smtClean="0">
                <a:solidFill>
                  <a:srgbClr val="2F5597"/>
                </a:solidFill>
              </a:rPr>
              <a:t>Arkinasi</a:t>
            </a:r>
            <a:r>
              <a:rPr lang="fr-FR" sz="1200" b="1" dirty="0" smtClean="0">
                <a:solidFill>
                  <a:srgbClr val="2F5597"/>
                </a:solidFill>
              </a:rPr>
              <a:t> - </a:t>
            </a:r>
            <a:r>
              <a:rPr lang="fr-FR" sz="1200" b="1" dirty="0" err="1" smtClean="0">
                <a:solidFill>
                  <a:srgbClr val="2F5597"/>
                </a:solidFill>
              </a:rPr>
              <a:t>Flaticon</a:t>
            </a:r>
            <a:r>
              <a:rPr lang="fr-FR" sz="1200" b="1" dirty="0" smtClean="0">
                <a:solidFill>
                  <a:srgbClr val="2F5597"/>
                </a:solidFill>
              </a:rPr>
              <a:t>&lt;/a&gt;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278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723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77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047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977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08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350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81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587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194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98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70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7910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1181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3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445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008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4318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8054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584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790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3685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167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47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r>
              <a:rPr lang="fr-FR" b="0" u="sng" dirty="0" smtClean="0">
                <a:solidFill>
                  <a:schemeClr val="accent5">
                    <a:lumMod val="75000"/>
                  </a:schemeClr>
                </a:solidFill>
              </a:rPr>
              <a:t>Lien</a:t>
            </a:r>
            <a:r>
              <a:rPr lang="fr-FR" b="0" dirty="0" smtClean="0">
                <a:solidFill>
                  <a:schemeClr val="accent5">
                    <a:lumMod val="75000"/>
                  </a:schemeClr>
                </a:solidFill>
              </a:rPr>
              <a:t> :</a:t>
            </a:r>
          </a:p>
          <a:p>
            <a:pPr lvl="0" algn="just">
              <a:spcBef>
                <a:spcPts val="600"/>
              </a:spcBef>
            </a:pP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FSEG-Sfax (lien) </a:t>
            </a:r>
            <a:r>
              <a:rPr lang="fr-FR" b="0" dirty="0" smtClean="0">
                <a:solidFill>
                  <a:schemeClr val="accent5">
                    <a:lumMod val="75000"/>
                  </a:schemeClr>
                </a:solidFill>
              </a:rPr>
              <a:t>https://fsegs.rnu.tn/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MIRACL (lien) </a:t>
            </a:r>
            <a:r>
              <a:rPr lang="fr-FR" b="0" dirty="0" smtClean="0">
                <a:solidFill>
                  <a:schemeClr val="accent5">
                    <a:lumMod val="75000"/>
                  </a:schemeClr>
                </a:solidFill>
              </a:rPr>
              <a:t>http://www.miracl.rnu.tn/</a:t>
            </a:r>
            <a:endParaRPr lang="fr-FR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IIT (lien) </a:t>
            </a:r>
            <a:r>
              <a:rPr lang="fr-FR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https://iit.tn/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dirty="0" smtClean="0">
                <a:solidFill>
                  <a:srgbClr val="2F5597"/>
                </a:solidFill>
              </a:rPr>
              <a:t>IEEE IIT </a:t>
            </a:r>
            <a:r>
              <a:rPr lang="fr-FR" sz="1200" b="1" dirty="0" err="1" smtClean="0">
                <a:solidFill>
                  <a:srgbClr val="2F5597"/>
                </a:solidFill>
              </a:rPr>
              <a:t>Student</a:t>
            </a:r>
            <a:r>
              <a:rPr lang="fr-FR" sz="1200" b="1" dirty="0" smtClean="0">
                <a:solidFill>
                  <a:srgbClr val="2F5597"/>
                </a:solidFill>
              </a:rPr>
              <a:t> Branch</a:t>
            </a:r>
            <a:r>
              <a:rPr lang="fr-FR" sz="1200" b="0" baseline="0" dirty="0">
                <a:solidFill>
                  <a:schemeClr val="tx1"/>
                </a:solidFill>
              </a:rPr>
              <a:t> </a:t>
            </a:r>
            <a:r>
              <a:rPr lang="fr-F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(lien) </a:t>
            </a:r>
            <a:r>
              <a:rPr lang="en-US" dirty="0" smtClean="0">
                <a:hlinkClick r:id="rId3"/>
              </a:rPr>
              <a:t>(3) IEEE IIT Student Branch | Facebook</a:t>
            </a: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511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76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</a:rPr>
              <a:t>Intelligence Artificielle, Vision par ordinateur, Apprentissage automatique, Apprentissage profond</a:t>
            </a:r>
            <a:r>
              <a:rPr lang="fr-FR" cap="all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</a:rPr>
              <a:t> </a:t>
            </a:r>
            <a:endParaRPr lang="fr-FR" dirty="0">
              <a:solidFill>
                <a:schemeClr val="accent5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882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</a:rPr>
              <a:t>Intelligence Artificielle, Vision par ordinateur, Apprentissage automatique, Apprentissage profond</a:t>
            </a:r>
            <a:r>
              <a:rPr lang="fr-FR" cap="all" dirty="0" smtClean="0">
                <a:solidFill>
                  <a:schemeClr val="accent5">
                    <a:lumMod val="75000"/>
                  </a:schemeClr>
                </a:solidFill>
                <a:uFill>
                  <a:solidFill>
                    <a:schemeClr val="accent5">
                      <a:lumMod val="60000"/>
                      <a:lumOff val="40000"/>
                    </a:schemeClr>
                  </a:solidFill>
                </a:uFill>
              </a:rPr>
              <a:t> </a:t>
            </a:r>
            <a:endParaRPr lang="fr-FR" dirty="0">
              <a:solidFill>
                <a:schemeClr val="accent5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51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spcBef>
                <a:spcPts val="600"/>
              </a:spcBef>
            </a:pPr>
            <a:endParaRPr lang="fr-FR" sz="1200" b="1" dirty="0" smtClean="0">
              <a:solidFill>
                <a:srgbClr val="2F5597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9F86A-E5E5-4B9C-A319-10F24D4E134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763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3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9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4671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1698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60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376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94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178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28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293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28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9AA72-00CB-4B62-863A-B9FBE861A201}" type="datetimeFigureOut">
              <a:rPr lang="fr-FR" smtClean="0"/>
              <a:t>18/09/2022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A518B-0A9E-4F78-9448-4C73AC1E2A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46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hyperlink" Target="https://link.springer.com/chapter/10.1007/11949619_4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abs/pii/S0167865519303186?via%3Dihub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link.springer.com/chapter/10.1007/978-3-030-96308-8_18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hyperlink" Target="https://link.springer.com/chapter/10.1007/978-3-319-76348-4_38" TargetMode="External"/><Relationship Id="rId12" Type="http://schemas.openxmlformats.org/officeDocument/2006/relationships/hyperlink" Target="https://link.springer.com/chapter/10.1007/978-3-642-31295-3_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piedigitallibrary.org/conference-proceedings-of-spie/12084/120841F/Deep-neural-networks-for-moving-object-classification-in-video-surveillance/10.1117/12.2623796.short?SSO=1" TargetMode="External"/><Relationship Id="rId11" Type="http://schemas.openxmlformats.org/officeDocument/2006/relationships/hyperlink" Target="https://link.springer.com/chapter/10.1007/978-3-319-19324-3_69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www.spiedigitallibrary.org/conference-proceedings-of-spie/10341/1/Moving-object-classification-in-infrared-and-visible-spectra/10.1117/12.2268414.short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28.png"/><Relationship Id="rId10" Type="http://schemas.openxmlformats.org/officeDocument/2006/relationships/image" Target="../media/image48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28.png"/><Relationship Id="rId10" Type="http://schemas.openxmlformats.org/officeDocument/2006/relationships/image" Target="../media/image55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57.png"/><Relationship Id="rId4" Type="http://schemas.openxmlformats.org/officeDocument/2006/relationships/image" Target="../media/image2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59.png"/><Relationship Id="rId4" Type="http://schemas.openxmlformats.org/officeDocument/2006/relationships/image" Target="../media/image2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0" y="1238250"/>
            <a:ext cx="12192000" cy="412420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endParaRPr lang="fr-FR" sz="24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>
              <a:spcAft>
                <a:spcPts val="1200"/>
              </a:spcAft>
            </a:pPr>
            <a:r>
              <a:rPr lang="fr-FR" sz="4400" b="1" cap="all" dirty="0" smtClean="0">
                <a:solidFill>
                  <a:schemeClr val="accent5">
                    <a:lumMod val="50000"/>
                  </a:schemeClr>
                </a:solidFill>
                <a:latin typeface="Poppins"/>
              </a:rPr>
              <a:t>Page web</a:t>
            </a:r>
          </a:p>
          <a:p>
            <a:pPr algn="ctr">
              <a:spcAft>
                <a:spcPts val="1200"/>
              </a:spcAft>
            </a:pPr>
            <a:endParaRPr lang="fr-FR" sz="6000" b="1" cap="all" dirty="0" smtClean="0">
              <a:solidFill>
                <a:schemeClr val="accent5">
                  <a:lumMod val="50000"/>
                </a:schemeClr>
              </a:solidFill>
              <a:latin typeface="Poppins"/>
            </a:endParaRPr>
          </a:p>
          <a:p>
            <a:pPr algn="ctr">
              <a:spcAft>
                <a:spcPts val="1200"/>
              </a:spcAft>
            </a:pPr>
            <a:r>
              <a:rPr lang="fr-FR" sz="6000" dirty="0">
                <a:solidFill>
                  <a:schemeClr val="bg2">
                    <a:lumMod val="10000"/>
                  </a:schemeClr>
                </a:solidFill>
              </a:rPr>
              <a:t>Rania REBAÏ BOUKHRISS</a:t>
            </a:r>
          </a:p>
          <a:p>
            <a:pPr algn="ctr">
              <a:spcAft>
                <a:spcPts val="1200"/>
              </a:spcAft>
            </a:pPr>
            <a:endParaRPr lang="fr-FR" sz="24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1730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9752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3343245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70" y="40112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460862" y="153329"/>
            <a:ext cx="61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 smtClean="0">
                <a:solidFill>
                  <a:srgbClr val="2F5597"/>
                </a:solidFill>
              </a:rPr>
              <a:t>Publications scientifiques</a:t>
            </a:r>
            <a:endParaRPr lang="fr-FR" sz="4000" b="1" dirty="0">
              <a:solidFill>
                <a:srgbClr val="2F5597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1399369"/>
            <a:ext cx="533400" cy="19716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2686" y="1430993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[J2]</a:t>
            </a:r>
            <a:endParaRPr lang="fr-FR" sz="1600" b="1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2926041"/>
            <a:ext cx="533400" cy="19716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9986" y="1388275"/>
            <a:ext cx="6378714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Rebai </a:t>
            </a:r>
            <a:r>
              <a:rPr lang="fr-FR" b="1" dirty="0"/>
              <a:t>Boukhriss Rania,</a:t>
            </a:r>
            <a:r>
              <a:rPr lang="fr-FR" dirty="0"/>
              <a:t> </a:t>
            </a:r>
            <a:r>
              <a:rPr lang="fr-FR" dirty="0" err="1"/>
              <a:t>Fendri</a:t>
            </a:r>
            <a:r>
              <a:rPr lang="fr-FR" dirty="0"/>
              <a:t> </a:t>
            </a:r>
            <a:r>
              <a:rPr lang="fr-FR" dirty="0" err="1"/>
              <a:t>Emna</a:t>
            </a:r>
            <a:r>
              <a:rPr lang="fr-FR" dirty="0"/>
              <a:t> and </a:t>
            </a:r>
            <a:r>
              <a:rPr lang="fr-FR" dirty="0" err="1"/>
              <a:t>Hammami</a:t>
            </a:r>
            <a:r>
              <a:rPr lang="fr-FR" dirty="0"/>
              <a:t> Mohamed</a:t>
            </a:r>
            <a:r>
              <a:rPr lang="fr-FR" dirty="0" smtClean="0"/>
              <a:t>​. </a:t>
            </a: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/>
              <a:t>Object Detection Under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Weather</a:t>
            </a:r>
            <a:r>
              <a:rPr lang="fr-FR" dirty="0"/>
              <a:t> Conditions Using Full-Spectrum Light </a:t>
            </a:r>
            <a:r>
              <a:rPr lang="fr-FR" dirty="0" smtClean="0"/>
              <a:t>Sources.</a:t>
            </a:r>
            <a:r>
              <a:rPr lang="fr-FR" dirty="0"/>
              <a:t> </a:t>
            </a:r>
            <a:r>
              <a:rPr lang="fr-FR" dirty="0">
                <a:hlinkClick r:id="rId6"/>
              </a:rPr>
              <a:t>Pattern </a:t>
            </a:r>
            <a:r>
              <a:rPr lang="fr-FR" dirty="0" err="1">
                <a:hlinkClick r:id="rId6"/>
              </a:rPr>
              <a:t>Recognit</a:t>
            </a:r>
            <a:r>
              <a:rPr lang="fr-FR" dirty="0">
                <a:hlinkClick r:id="rId6"/>
              </a:rPr>
              <a:t>. </a:t>
            </a:r>
            <a:r>
              <a:rPr lang="fr-FR" dirty="0" err="1">
                <a:hlinkClick r:id="rId6"/>
              </a:rPr>
              <a:t>Lett</a:t>
            </a:r>
            <a:r>
              <a:rPr lang="fr-FR" dirty="0">
                <a:hlinkClick r:id="rId6"/>
              </a:rPr>
              <a:t>. 129</a:t>
            </a:r>
            <a:r>
              <a:rPr lang="fr-FR" dirty="0"/>
              <a:t> : 205-212 (2020)</a:t>
            </a:r>
            <a:r>
              <a:rPr lang="fr-FR" dirty="0" smtClean="0"/>
              <a:t>​</a:t>
            </a:r>
          </a:p>
          <a:p>
            <a:endParaRPr lang="fr-FR" dirty="0"/>
          </a:p>
          <a:p>
            <a:endParaRPr lang="fr-FR" sz="1050" dirty="0"/>
          </a:p>
          <a:p>
            <a:r>
              <a:rPr lang="fr-FR" dirty="0" err="1" smtClean="0"/>
              <a:t>Fendri</a:t>
            </a:r>
            <a:r>
              <a:rPr lang="fr-FR" dirty="0" smtClean="0"/>
              <a:t> </a:t>
            </a:r>
            <a:r>
              <a:rPr lang="fr-FR" dirty="0" err="1"/>
              <a:t>Emna</a:t>
            </a:r>
            <a:r>
              <a:rPr lang="fr-FR" dirty="0"/>
              <a:t>, </a:t>
            </a:r>
            <a:r>
              <a:rPr lang="fr-FR" b="1" dirty="0"/>
              <a:t>Rebai Boukhriss Rania</a:t>
            </a:r>
            <a:r>
              <a:rPr lang="fr-FR" dirty="0"/>
              <a:t> and </a:t>
            </a:r>
            <a:r>
              <a:rPr lang="fr-FR" dirty="0" err="1"/>
              <a:t>Hammami</a:t>
            </a:r>
            <a:r>
              <a:rPr lang="fr-FR" dirty="0"/>
              <a:t> Mohamed</a:t>
            </a:r>
            <a:r>
              <a:rPr lang="fr-FR" dirty="0" smtClean="0"/>
              <a:t>​. Fusion </a:t>
            </a:r>
            <a:r>
              <a:rPr lang="fr-FR" dirty="0"/>
              <a:t>of thermal </a:t>
            </a:r>
            <a:r>
              <a:rPr lang="fr-FR" dirty="0" err="1"/>
              <a:t>infrared</a:t>
            </a:r>
            <a:r>
              <a:rPr lang="fr-FR" dirty="0"/>
              <a:t> and visible </a:t>
            </a:r>
            <a:r>
              <a:rPr lang="fr-FR" dirty="0" err="1"/>
              <a:t>spectra</a:t>
            </a:r>
            <a:r>
              <a:rPr lang="fr-FR" dirty="0"/>
              <a:t> for </a:t>
            </a:r>
            <a:r>
              <a:rPr lang="fr-FR" dirty="0" err="1"/>
              <a:t>robust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smtClean="0"/>
              <a:t>detection.</a:t>
            </a:r>
            <a:r>
              <a:rPr lang="fr-FR" dirty="0"/>
              <a:t> </a:t>
            </a:r>
            <a:r>
              <a:rPr lang="fr-FR" dirty="0">
                <a:hlinkClick r:id="rId7"/>
              </a:rPr>
              <a:t>Pattern Anal. </a:t>
            </a:r>
            <a:r>
              <a:rPr lang="fr-FR" dirty="0" err="1">
                <a:hlinkClick r:id="rId7"/>
              </a:rPr>
              <a:t>Appl</a:t>
            </a:r>
            <a:r>
              <a:rPr lang="fr-FR" dirty="0">
                <a:hlinkClick r:id="rId7"/>
              </a:rPr>
              <a:t>. </a:t>
            </a:r>
            <a:r>
              <a:rPr lang="fr-FR" dirty="0" smtClean="0">
                <a:hlinkClick r:id="rId7"/>
              </a:rPr>
              <a:t>20 (</a:t>
            </a:r>
            <a:r>
              <a:rPr lang="fr-FR" dirty="0">
                <a:hlinkClick r:id="rId7"/>
              </a:rPr>
              <a:t>4)</a:t>
            </a:r>
            <a:r>
              <a:rPr lang="fr-FR" dirty="0"/>
              <a:t>: 907-926 (2017)​</a:t>
            </a:r>
            <a:endParaRPr lang="fr-FR" b="0" i="0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4743" y="819123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latin typeface="Poppins"/>
              </a:rPr>
              <a:t>Journal 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  <a:latin typeface="Poppins"/>
              </a:rPr>
              <a:t>Revues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69" y="1496390"/>
            <a:ext cx="180000" cy="180000"/>
          </a:xfrm>
          <a:prstGeom prst="rect">
            <a:avLst/>
          </a:prstGeom>
        </p:spPr>
      </p:pic>
      <p:pic>
        <p:nvPicPr>
          <p:cNvPr id="31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36" y="151027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645591" y="2960389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[J1]</a:t>
            </a:r>
            <a:endParaRPr lang="fr-FR" sz="1600" b="1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74" y="3025786"/>
            <a:ext cx="180000" cy="180000"/>
          </a:xfrm>
          <a:prstGeom prst="rect">
            <a:avLst/>
          </a:prstGeom>
        </p:spPr>
      </p:pic>
      <p:pic>
        <p:nvPicPr>
          <p:cNvPr id="34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41" y="3039666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3305646" y="4240141"/>
            <a:ext cx="32880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b="1" dirty="0" smtClean="0">
                <a:latin typeface="Poppins"/>
              </a:rPr>
              <a:t>Conférences 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  <a:latin typeface="Poppins"/>
              </a:rPr>
              <a:t>Internationales</a:t>
            </a:r>
            <a:endParaRPr lang="fr-FR" b="1" dirty="0">
              <a:solidFill>
                <a:schemeClr val="accent5">
                  <a:lumMod val="75000"/>
                </a:schemeClr>
              </a:solidFill>
              <a:latin typeface="Poppins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387" y="4871691"/>
            <a:ext cx="533400" cy="197167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3642686" y="4884551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[C6]</a:t>
            </a:r>
            <a:endParaRPr lang="fr-FR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4777179" y="4903315"/>
            <a:ext cx="63787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Rebai Boukhriss Rania,</a:t>
            </a:r>
            <a:r>
              <a:rPr lang="fr-FR" dirty="0"/>
              <a:t> </a:t>
            </a:r>
            <a:r>
              <a:rPr lang="fr-FR" dirty="0" err="1"/>
              <a:t>Chaabane</a:t>
            </a:r>
            <a:r>
              <a:rPr lang="fr-FR" dirty="0"/>
              <a:t> </a:t>
            </a:r>
            <a:r>
              <a:rPr lang="fr-FR" dirty="0" err="1"/>
              <a:t>Ikram</a:t>
            </a:r>
            <a:r>
              <a:rPr lang="fr-FR" dirty="0"/>
              <a:t>, </a:t>
            </a:r>
            <a:r>
              <a:rPr lang="fr-FR" dirty="0" err="1"/>
              <a:t>Guermazi</a:t>
            </a:r>
            <a:r>
              <a:rPr lang="fr-FR" dirty="0"/>
              <a:t> </a:t>
            </a:r>
            <a:r>
              <a:rPr lang="fr-FR" dirty="0" err="1"/>
              <a:t>Radhouane</a:t>
            </a:r>
            <a:r>
              <a:rPr lang="fr-FR" dirty="0"/>
              <a:t>, </a:t>
            </a:r>
            <a:r>
              <a:rPr lang="fr-FR" dirty="0" err="1"/>
              <a:t>Fendri</a:t>
            </a:r>
            <a:r>
              <a:rPr lang="fr-FR" dirty="0"/>
              <a:t> </a:t>
            </a:r>
            <a:r>
              <a:rPr lang="fr-FR" dirty="0" err="1"/>
              <a:t>Emna</a:t>
            </a:r>
            <a:r>
              <a:rPr lang="fr-FR" dirty="0"/>
              <a:t> and </a:t>
            </a:r>
            <a:r>
              <a:rPr lang="fr-FR" dirty="0" err="1"/>
              <a:t>Hammami</a:t>
            </a:r>
            <a:r>
              <a:rPr lang="fr-FR" dirty="0"/>
              <a:t> </a:t>
            </a:r>
            <a:r>
              <a:rPr lang="fr-FR" dirty="0" smtClean="0"/>
              <a:t>Mohamed. </a:t>
            </a:r>
            <a:r>
              <a:rPr lang="fr-FR" dirty="0" err="1" smtClean="0"/>
              <a:t>Imbalanced</a:t>
            </a:r>
            <a:r>
              <a:rPr lang="fr-FR" dirty="0" smtClean="0"/>
              <a:t> </a:t>
            </a:r>
            <a:r>
              <a:rPr lang="fr-FR" dirty="0"/>
              <a:t>Learning for </a:t>
            </a:r>
            <a:r>
              <a:rPr lang="fr-FR" dirty="0" err="1"/>
              <a:t>Robust</a:t>
            </a:r>
            <a:r>
              <a:rPr lang="fr-FR" dirty="0"/>
              <a:t> </a:t>
            </a:r>
            <a:r>
              <a:rPr lang="fr-FR" dirty="0" err="1"/>
              <a:t>Moving</a:t>
            </a:r>
            <a:r>
              <a:rPr lang="fr-FR" dirty="0"/>
              <a:t> Object Classification in </a:t>
            </a:r>
            <a:r>
              <a:rPr lang="fr-FR" dirty="0" err="1"/>
              <a:t>Video</a:t>
            </a:r>
            <a:r>
              <a:rPr lang="fr-FR" dirty="0"/>
              <a:t> Surveillance </a:t>
            </a:r>
            <a:r>
              <a:rPr lang="fr-FR" dirty="0" smtClean="0"/>
              <a:t>Applications.</a:t>
            </a:r>
            <a:r>
              <a:rPr lang="fr-FR" dirty="0"/>
              <a:t> </a:t>
            </a:r>
            <a:r>
              <a:rPr lang="fr-FR" dirty="0">
                <a:hlinkClick r:id="rId10"/>
              </a:rPr>
              <a:t>ISDA 2021</a:t>
            </a:r>
            <a:r>
              <a:rPr lang="fr-FR" dirty="0"/>
              <a:t>: 199-209.​</a:t>
            </a:r>
          </a:p>
          <a:p>
            <a:endParaRPr lang="fr-FR" dirty="0" smtClean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70" y="4968712"/>
            <a:ext cx="180000" cy="180000"/>
          </a:xfrm>
          <a:prstGeom prst="rect">
            <a:avLst/>
          </a:prstGeom>
        </p:spPr>
      </p:pic>
      <p:pic>
        <p:nvPicPr>
          <p:cNvPr id="44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125" y="496382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4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87336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7888" y="3412978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20" y="40874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508487" y="182901"/>
            <a:ext cx="61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 smtClean="0">
                <a:solidFill>
                  <a:srgbClr val="2F5597"/>
                </a:solidFill>
              </a:rPr>
              <a:t>Publications scientifiques</a:t>
            </a:r>
            <a:endParaRPr lang="fr-FR" sz="4000" b="1" dirty="0">
              <a:solidFill>
                <a:srgbClr val="2F5597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1037419"/>
            <a:ext cx="533400" cy="19716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642686" y="1069043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[C5]</a:t>
            </a:r>
            <a:endParaRPr lang="fr-FR" sz="1600" b="1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2199460"/>
            <a:ext cx="533400" cy="19716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9986" y="1026325"/>
            <a:ext cx="6378714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Rebai Boukhriss Rania,</a:t>
            </a:r>
            <a:r>
              <a:rPr lang="fr-FR" dirty="0"/>
              <a:t> </a:t>
            </a:r>
            <a:r>
              <a:rPr lang="fr-FR" dirty="0" err="1"/>
              <a:t>Fendri</a:t>
            </a:r>
            <a:r>
              <a:rPr lang="fr-FR" dirty="0"/>
              <a:t> </a:t>
            </a:r>
            <a:r>
              <a:rPr lang="fr-FR" dirty="0" err="1"/>
              <a:t>Emna</a:t>
            </a:r>
            <a:r>
              <a:rPr lang="fr-FR" dirty="0"/>
              <a:t>, </a:t>
            </a:r>
            <a:r>
              <a:rPr lang="fr-FR" dirty="0" err="1"/>
              <a:t>Hammami</a:t>
            </a:r>
            <a:r>
              <a:rPr lang="fr-FR" dirty="0"/>
              <a:t> </a:t>
            </a:r>
            <a:r>
              <a:rPr lang="fr-FR" dirty="0" smtClean="0"/>
              <a:t>Mohamed. </a:t>
            </a:r>
            <a:r>
              <a:rPr lang="fr-FR" dirty="0" err="1" smtClean="0"/>
              <a:t>Deep</a:t>
            </a:r>
            <a:r>
              <a:rPr lang="fr-FR" dirty="0" smtClean="0"/>
              <a:t> </a:t>
            </a:r>
            <a:r>
              <a:rPr lang="fr-FR" dirty="0"/>
              <a:t>Neural Networks for </a:t>
            </a:r>
            <a:r>
              <a:rPr lang="fr-FR" dirty="0" err="1"/>
              <a:t>Moving</a:t>
            </a:r>
            <a:r>
              <a:rPr lang="fr-FR" dirty="0"/>
              <a:t> Object Classification in </a:t>
            </a:r>
            <a:r>
              <a:rPr lang="fr-FR" dirty="0" smtClean="0"/>
              <a:t>Vidéo </a:t>
            </a:r>
            <a:r>
              <a:rPr lang="fr-FR" dirty="0"/>
              <a:t>Surveillance </a:t>
            </a:r>
            <a:r>
              <a:rPr lang="fr-FR" dirty="0" smtClean="0"/>
              <a:t>Applications.</a:t>
            </a:r>
            <a:r>
              <a:rPr lang="fr-FR" dirty="0"/>
              <a:t> </a:t>
            </a:r>
            <a:r>
              <a:rPr lang="fr-FR" dirty="0">
                <a:hlinkClick r:id="rId6"/>
              </a:rPr>
              <a:t>ICMV 2021</a:t>
            </a:r>
            <a:r>
              <a:rPr lang="fr-FR" dirty="0"/>
              <a:t>: Proc. SPIE 12084.</a:t>
            </a:r>
            <a:r>
              <a:rPr lang="fr-FR" dirty="0" smtClean="0"/>
              <a:t>​</a:t>
            </a:r>
          </a:p>
          <a:p>
            <a:endParaRPr lang="fr-FR" sz="1200" dirty="0" smtClean="0"/>
          </a:p>
          <a:p>
            <a:endParaRPr lang="fr-FR" sz="1050" dirty="0"/>
          </a:p>
          <a:p>
            <a:r>
              <a:rPr lang="fr-FR" dirty="0" err="1"/>
              <a:t>Bouarada</a:t>
            </a:r>
            <a:r>
              <a:rPr lang="fr-FR" dirty="0"/>
              <a:t> </a:t>
            </a:r>
            <a:r>
              <a:rPr lang="fr-FR" dirty="0" err="1"/>
              <a:t>Ghrab</a:t>
            </a:r>
            <a:r>
              <a:rPr lang="fr-FR" dirty="0"/>
              <a:t> </a:t>
            </a:r>
            <a:r>
              <a:rPr lang="fr-FR" dirty="0" err="1"/>
              <a:t>Najla</a:t>
            </a:r>
            <a:r>
              <a:rPr lang="fr-FR" dirty="0"/>
              <a:t>, </a:t>
            </a:r>
            <a:r>
              <a:rPr lang="fr-FR" b="1" dirty="0"/>
              <a:t>Rebai Boukhriss Rania,</a:t>
            </a:r>
            <a:r>
              <a:rPr lang="fr-FR" dirty="0"/>
              <a:t> </a:t>
            </a:r>
            <a:r>
              <a:rPr lang="fr-FR" dirty="0" err="1"/>
              <a:t>Fendri</a:t>
            </a:r>
            <a:r>
              <a:rPr lang="fr-FR" dirty="0"/>
              <a:t> </a:t>
            </a:r>
            <a:r>
              <a:rPr lang="fr-FR" dirty="0" err="1"/>
              <a:t>Emna</a:t>
            </a:r>
            <a:r>
              <a:rPr lang="fr-FR" dirty="0"/>
              <a:t> and </a:t>
            </a:r>
            <a:r>
              <a:rPr lang="fr-FR" dirty="0" err="1"/>
              <a:t>Hammami</a:t>
            </a:r>
            <a:r>
              <a:rPr lang="fr-FR" dirty="0"/>
              <a:t> Mohamed</a:t>
            </a:r>
            <a:r>
              <a:rPr lang="fr-FR" dirty="0" smtClean="0"/>
              <a:t>​. </a:t>
            </a:r>
            <a:r>
              <a:rPr lang="fr-FR" dirty="0" err="1" smtClean="0"/>
              <a:t>Abnormal</a:t>
            </a:r>
            <a:r>
              <a:rPr lang="fr-FR" dirty="0" smtClean="0"/>
              <a:t> </a:t>
            </a:r>
            <a:r>
              <a:rPr lang="fr-FR" dirty="0"/>
              <a:t>high-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recognition in parking </a:t>
            </a:r>
            <a:r>
              <a:rPr lang="fr-FR" dirty="0" smtClean="0"/>
              <a:t>lot.</a:t>
            </a:r>
            <a:r>
              <a:rPr lang="fr-FR" dirty="0"/>
              <a:t> </a:t>
            </a:r>
            <a:r>
              <a:rPr lang="fr-FR" dirty="0">
                <a:hlinkClick r:id="rId7"/>
              </a:rPr>
              <a:t>ISDA 2017</a:t>
            </a:r>
            <a:r>
              <a:rPr lang="fr-FR" dirty="0"/>
              <a:t>: 389-398.​</a:t>
            </a: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69" y="1134440"/>
            <a:ext cx="180000" cy="180000"/>
          </a:xfrm>
          <a:prstGeom prst="rect">
            <a:avLst/>
          </a:prstGeom>
        </p:spPr>
      </p:pic>
      <p:pic>
        <p:nvPicPr>
          <p:cNvPr id="31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36" y="114832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3606698" y="2203211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[C4]</a:t>
            </a:r>
            <a:endParaRPr lang="fr-FR" sz="1600" b="1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81" y="2268608"/>
            <a:ext cx="180000" cy="180000"/>
          </a:xfrm>
          <a:prstGeom prst="rect">
            <a:avLst/>
          </a:prstGeom>
        </p:spPr>
      </p:pic>
      <p:pic>
        <p:nvPicPr>
          <p:cNvPr id="34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748" y="2282488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912" y="3393958"/>
            <a:ext cx="533400" cy="1971675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3622787" y="3425582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[C3]</a:t>
            </a:r>
            <a:endParaRPr lang="fr-FR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4777179" y="3425582"/>
            <a:ext cx="6378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Rebai Boukhriss Rania,</a:t>
            </a:r>
            <a:r>
              <a:rPr lang="fr-FR" dirty="0"/>
              <a:t> </a:t>
            </a:r>
            <a:r>
              <a:rPr lang="fr-FR" dirty="0" err="1"/>
              <a:t>Fendri</a:t>
            </a:r>
            <a:r>
              <a:rPr lang="fr-FR" dirty="0"/>
              <a:t> </a:t>
            </a:r>
            <a:r>
              <a:rPr lang="fr-FR" dirty="0" err="1"/>
              <a:t>Emna</a:t>
            </a:r>
            <a:r>
              <a:rPr lang="fr-FR" dirty="0"/>
              <a:t> and </a:t>
            </a:r>
            <a:r>
              <a:rPr lang="fr-FR" dirty="0" err="1"/>
              <a:t>Hammami</a:t>
            </a:r>
            <a:r>
              <a:rPr lang="fr-FR" dirty="0"/>
              <a:t> </a:t>
            </a:r>
            <a:r>
              <a:rPr lang="fr-FR" dirty="0" smtClean="0"/>
              <a:t>Mohamed. </a:t>
            </a: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 err="1"/>
              <a:t>object</a:t>
            </a:r>
            <a:r>
              <a:rPr lang="fr-FR" dirty="0"/>
              <a:t> classification in </a:t>
            </a:r>
            <a:r>
              <a:rPr lang="fr-FR" dirty="0" err="1"/>
              <a:t>infrared</a:t>
            </a:r>
            <a:r>
              <a:rPr lang="fr-FR" dirty="0"/>
              <a:t> and visible </a:t>
            </a:r>
            <a:r>
              <a:rPr lang="fr-FR" dirty="0" err="1" smtClean="0"/>
              <a:t>spectra</a:t>
            </a:r>
            <a:r>
              <a:rPr lang="fr-FR" dirty="0"/>
              <a:t>. </a:t>
            </a:r>
            <a:r>
              <a:rPr lang="fr-FR" dirty="0">
                <a:hlinkClick r:id="rId10"/>
              </a:rPr>
              <a:t>ICMV 2016</a:t>
            </a:r>
            <a:r>
              <a:rPr lang="fr-FR" dirty="0"/>
              <a:t>: 1034104.</a:t>
            </a:r>
            <a:r>
              <a:rPr lang="fr-FR" dirty="0" smtClean="0"/>
              <a:t>​</a:t>
            </a:r>
            <a:endParaRPr lang="fr-FR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70" y="3490979"/>
            <a:ext cx="180000" cy="180000"/>
          </a:xfrm>
          <a:prstGeom prst="rect">
            <a:avLst/>
          </a:prstGeom>
        </p:spPr>
      </p:pic>
      <p:pic>
        <p:nvPicPr>
          <p:cNvPr id="44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37" y="3504859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012" y="4517908"/>
            <a:ext cx="533400" cy="1971675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3654882" y="4537282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[C2]</a:t>
            </a:r>
            <a:endParaRPr lang="fr-FR" sz="1600" b="1" dirty="0"/>
          </a:p>
        </p:txBody>
      </p:sp>
      <p:sp>
        <p:nvSpPr>
          <p:cNvPr id="24" name="Rectangle 23"/>
          <p:cNvSpPr/>
          <p:nvPr/>
        </p:nvSpPr>
        <p:spPr>
          <a:xfrm>
            <a:off x="4815279" y="4559057"/>
            <a:ext cx="6378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Rebai Boukhriss Rania,</a:t>
            </a:r>
            <a:r>
              <a:rPr lang="fr-FR" dirty="0"/>
              <a:t> </a:t>
            </a:r>
            <a:r>
              <a:rPr lang="fr-FR" dirty="0" err="1"/>
              <a:t>Fendri</a:t>
            </a:r>
            <a:r>
              <a:rPr lang="fr-FR" dirty="0"/>
              <a:t> </a:t>
            </a:r>
            <a:r>
              <a:rPr lang="fr-FR" dirty="0" err="1"/>
              <a:t>Emna</a:t>
            </a:r>
            <a:r>
              <a:rPr lang="fr-FR" dirty="0"/>
              <a:t> and </a:t>
            </a:r>
            <a:r>
              <a:rPr lang="fr-FR" dirty="0" err="1"/>
              <a:t>Hammami</a:t>
            </a:r>
            <a:r>
              <a:rPr lang="fr-FR" dirty="0"/>
              <a:t> Mohamed </a:t>
            </a:r>
            <a:r>
              <a:rPr lang="fr-FR" dirty="0" smtClean="0"/>
              <a:t>Intelligent. Fusion </a:t>
            </a:r>
            <a:r>
              <a:rPr lang="fr-FR" dirty="0"/>
              <a:t>of </a:t>
            </a:r>
            <a:r>
              <a:rPr lang="fr-FR" dirty="0" err="1"/>
              <a:t>Infrared</a:t>
            </a:r>
            <a:r>
              <a:rPr lang="fr-FR" dirty="0"/>
              <a:t> and Visible Spectrum for </a:t>
            </a:r>
            <a:r>
              <a:rPr lang="fr-FR" dirty="0" err="1"/>
              <a:t>Video</a:t>
            </a:r>
            <a:r>
              <a:rPr lang="fr-FR" dirty="0"/>
              <a:t> Surveillance </a:t>
            </a:r>
            <a:r>
              <a:rPr lang="fr-FR" dirty="0" smtClean="0"/>
              <a:t>Application.</a:t>
            </a:r>
            <a:r>
              <a:rPr lang="fr-FR" dirty="0"/>
              <a:t> </a:t>
            </a:r>
            <a:r>
              <a:rPr lang="fr-FR" dirty="0">
                <a:hlinkClick r:id="rId11"/>
              </a:rPr>
              <a:t>ICAISC (1) 2015</a:t>
            </a:r>
            <a:r>
              <a:rPr lang="fr-FR" dirty="0"/>
              <a:t>: 768-777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70" y="4605404"/>
            <a:ext cx="180000" cy="180000"/>
          </a:xfrm>
          <a:prstGeom prst="rect">
            <a:avLst/>
          </a:prstGeom>
        </p:spPr>
      </p:pic>
      <p:pic>
        <p:nvPicPr>
          <p:cNvPr id="26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37" y="4619284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012" y="5623166"/>
            <a:ext cx="533400" cy="197167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3654882" y="5642540"/>
            <a:ext cx="683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[C1]</a:t>
            </a:r>
            <a:endParaRPr lang="fr-FR" sz="1600" b="1" dirty="0"/>
          </a:p>
        </p:txBody>
      </p:sp>
      <p:sp>
        <p:nvSpPr>
          <p:cNvPr id="29" name="Rectangle 28"/>
          <p:cNvSpPr/>
          <p:nvPr/>
        </p:nvSpPr>
        <p:spPr>
          <a:xfrm>
            <a:off x="4815279" y="5664315"/>
            <a:ext cx="6378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Salma </a:t>
            </a:r>
            <a:r>
              <a:rPr lang="fr-FR" dirty="0" err="1"/>
              <a:t>Kammoun</a:t>
            </a:r>
            <a:r>
              <a:rPr lang="fr-FR" dirty="0"/>
              <a:t> </a:t>
            </a:r>
            <a:r>
              <a:rPr lang="fr-FR" dirty="0" err="1"/>
              <a:t>Jarraya</a:t>
            </a:r>
            <a:r>
              <a:rPr lang="fr-FR" dirty="0"/>
              <a:t> , </a:t>
            </a:r>
            <a:r>
              <a:rPr lang="fr-FR" b="1" dirty="0"/>
              <a:t>Rania Rebai Boukhriss,</a:t>
            </a:r>
            <a:r>
              <a:rPr lang="fr-FR" dirty="0"/>
              <a:t> Mohamed </a:t>
            </a:r>
            <a:r>
              <a:rPr lang="fr-FR" dirty="0" err="1"/>
              <a:t>Hammami</a:t>
            </a:r>
            <a:r>
              <a:rPr lang="fr-FR" dirty="0"/>
              <a:t> and </a:t>
            </a:r>
            <a:r>
              <a:rPr lang="fr-FR" dirty="0" err="1"/>
              <a:t>Hanêne</a:t>
            </a:r>
            <a:r>
              <a:rPr lang="fr-FR" dirty="0"/>
              <a:t> Ben-Abdallah</a:t>
            </a:r>
            <a:r>
              <a:rPr lang="fr-FR" dirty="0" smtClean="0"/>
              <a:t>​. </a:t>
            </a:r>
            <a:r>
              <a:rPr lang="fr-FR" dirty="0" err="1" smtClean="0"/>
              <a:t>Cast</a:t>
            </a:r>
            <a:r>
              <a:rPr lang="fr-FR" dirty="0" smtClean="0"/>
              <a:t> </a:t>
            </a:r>
            <a:r>
              <a:rPr lang="fr-FR" dirty="0"/>
              <a:t>Shadow Detection Based on Semi-</a:t>
            </a:r>
            <a:r>
              <a:rPr lang="fr-FR" dirty="0" err="1"/>
              <a:t>supervised</a:t>
            </a:r>
            <a:r>
              <a:rPr lang="fr-FR" dirty="0"/>
              <a:t> </a:t>
            </a:r>
            <a:r>
              <a:rPr lang="fr-FR" dirty="0" smtClean="0"/>
              <a:t>Learning.</a:t>
            </a:r>
            <a:r>
              <a:rPr lang="fr-FR" dirty="0"/>
              <a:t> </a:t>
            </a:r>
            <a:r>
              <a:rPr lang="fr-FR" dirty="0">
                <a:hlinkClick r:id="rId12"/>
              </a:rPr>
              <a:t>ICIAR (1) 2012</a:t>
            </a:r>
            <a:r>
              <a:rPr lang="fr-FR" dirty="0"/>
              <a:t>: </a:t>
            </a:r>
            <a:r>
              <a:rPr lang="fr-FR" dirty="0" smtClean="0"/>
              <a:t>19-26.</a:t>
            </a:r>
            <a:endParaRPr lang="fr-FR" dirty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70" y="5710662"/>
            <a:ext cx="180000" cy="180000"/>
          </a:xfrm>
          <a:prstGeom prst="rect">
            <a:avLst/>
          </a:prstGeom>
        </p:spPr>
      </p:pic>
      <p:pic>
        <p:nvPicPr>
          <p:cNvPr id="38" name="Picture 8" descr="Document texte - Icônes interface gratuit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37" y="572454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83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3786278" y="2590800"/>
            <a:ext cx="4767172" cy="138499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Activités pédagogiques</a:t>
            </a:r>
          </a:p>
        </p:txBody>
      </p:sp>
    </p:spTree>
    <p:extLst>
      <p:ext uri="{BB962C8B-B14F-4D97-AF65-F5344CB8AC3E}">
        <p14:creationId xmlns:p14="http://schemas.microsoft.com/office/powerpoint/2010/main" val="114114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5665" y="615816"/>
            <a:ext cx="13639449" cy="557904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94420" y="3336105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39" y="4218212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875102" y="743664"/>
            <a:ext cx="5449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>
                <a:solidFill>
                  <a:srgbClr val="2F5597"/>
                </a:solidFill>
              </a:rPr>
              <a:t>Activités pédagogiques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10339708" y="1545840"/>
            <a:ext cx="147332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Activités pédagogiques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202673" y="4412989"/>
            <a:ext cx="1869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Participation aux jurys d’évaluation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206966" y="4476288"/>
            <a:ext cx="1351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Matières Enseignées​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163682" y="4407029"/>
            <a:ext cx="18401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Encadrements</a:t>
            </a:r>
          </a:p>
          <a:p>
            <a:pPr algn="ctr"/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PFEs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/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PFAs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​</a:t>
            </a: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07" y="2809300"/>
            <a:ext cx="800100" cy="41910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8202673" y="3532057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6143018" y="3532057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/>
          <p:cNvSpPr/>
          <p:nvPr/>
        </p:nvSpPr>
        <p:spPr>
          <a:xfrm>
            <a:off x="3962475" y="3532057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30" y="3692844"/>
            <a:ext cx="562474" cy="562474"/>
          </a:xfrm>
          <a:prstGeom prst="rect">
            <a:avLst/>
          </a:prstGeom>
        </p:spPr>
      </p:pic>
      <p:pic>
        <p:nvPicPr>
          <p:cNvPr id="26" name="Picture 2" descr="Enseigner - Icônes gratuites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32" y="3821704"/>
            <a:ext cx="504601" cy="50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061" y="3570133"/>
            <a:ext cx="792402" cy="7924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885356" y="2137884"/>
            <a:ext cx="1362533" cy="4762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712" y="2151739"/>
            <a:ext cx="448540" cy="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2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146" y="516390"/>
            <a:ext cx="14160560" cy="57922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625051" y="279098"/>
            <a:ext cx="47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Matières Enseignées​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832" y="1269067"/>
            <a:ext cx="2935826" cy="238284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695539" y="1701356"/>
            <a:ext cx="29254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Conception des Systèmes d’Informations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134" y="1275239"/>
            <a:ext cx="2935826" cy="241770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753483" y="1701356"/>
            <a:ext cx="28975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Atelier de programmation 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040" y="1269067"/>
            <a:ext cx="2935826" cy="245880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747672" y="1701356"/>
            <a:ext cx="2871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</a:rPr>
              <a:t>Programmation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Python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67" y="950328"/>
            <a:ext cx="974427" cy="708744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53" y="873903"/>
            <a:ext cx="766345" cy="766345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85" y="912003"/>
            <a:ext cx="1307643" cy="7355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9445" y="2465808"/>
            <a:ext cx="12731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fr-FR" sz="1200" baseline="30000" dirty="0" smtClean="0">
                <a:solidFill>
                  <a:schemeClr val="accent5">
                    <a:lumMod val="75000"/>
                  </a:schemeClr>
                </a:solidFill>
              </a:rPr>
              <a:t>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 année Licence</a:t>
            </a:r>
            <a:endParaRPr lang="fr-FR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3157736" y="3249578"/>
            <a:ext cx="137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ISTL-Sousse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6125223" y="2281142"/>
            <a:ext cx="176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fr-FR" sz="1200" baseline="30000" dirty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 année Licence en Informatique</a:t>
            </a:r>
            <a:endParaRPr lang="fr-FR" sz="1200" dirty="0"/>
          </a:p>
        </p:txBody>
      </p:sp>
      <p:pic>
        <p:nvPicPr>
          <p:cNvPr id="60" name="Imag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832" y="4380217"/>
            <a:ext cx="2935826" cy="243828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695539" y="4804562"/>
            <a:ext cx="2858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Traitement Numérique d’Images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41" y="3941483"/>
            <a:ext cx="834077" cy="834077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79" y="4380218"/>
            <a:ext cx="2935826" cy="243828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727886" y="4804562"/>
            <a:ext cx="28585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Préparation C2I</a:t>
            </a:r>
          </a:p>
        </p:txBody>
      </p:sp>
      <p:pic>
        <p:nvPicPr>
          <p:cNvPr id="64" name="Picture 2" descr="Connected2inspire Inc. | Transformational Business Coach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324" y="4081544"/>
            <a:ext cx="523857" cy="51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420" y="4358864"/>
            <a:ext cx="2935826" cy="245964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747127" y="4804562"/>
            <a:ext cx="2858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Développement Mobile </a:t>
            </a:r>
            <a:endParaRPr lang="fr-FR" sz="16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sous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Android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000" y="3921847"/>
            <a:ext cx="803043" cy="80304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94" y="2410384"/>
            <a:ext cx="324658" cy="324658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63" y="3283069"/>
            <a:ext cx="167812" cy="209003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4931450" y="3020074"/>
            <a:ext cx="429560" cy="44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09" y="3134884"/>
            <a:ext cx="284752" cy="268480"/>
          </a:xfrm>
          <a:prstGeom prst="rect">
            <a:avLst/>
          </a:prstGeom>
        </p:spPr>
      </p:pic>
      <p:cxnSp>
        <p:nvCxnSpPr>
          <p:cNvPr id="76" name="Connecteur droit 75"/>
          <p:cNvCxnSpPr/>
          <p:nvPr/>
        </p:nvCxnSpPr>
        <p:spPr>
          <a:xfrm flipH="1">
            <a:off x="3205025" y="2737888"/>
            <a:ext cx="1440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H="1">
            <a:off x="3107554" y="3513721"/>
            <a:ext cx="1548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6061332" y="3265247"/>
            <a:ext cx="137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IIT-Sfax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9" name="Image 78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259" y="3298738"/>
            <a:ext cx="167812" cy="209003"/>
          </a:xfrm>
          <a:prstGeom prst="rect">
            <a:avLst/>
          </a:prstGeom>
        </p:spPr>
      </p:pic>
      <p:sp>
        <p:nvSpPr>
          <p:cNvPr id="80" name="Rectangle à coins arrondis 79"/>
          <p:cNvSpPr/>
          <p:nvPr/>
        </p:nvSpPr>
        <p:spPr>
          <a:xfrm>
            <a:off x="7949346" y="3067699"/>
            <a:ext cx="429560" cy="44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305" y="3182509"/>
            <a:ext cx="284752" cy="268480"/>
          </a:xfrm>
          <a:prstGeom prst="rect">
            <a:avLst/>
          </a:prstGeom>
        </p:spPr>
      </p:pic>
      <p:cxnSp>
        <p:nvCxnSpPr>
          <p:cNvPr id="82" name="Connecteur droit 81"/>
          <p:cNvCxnSpPr/>
          <p:nvPr/>
        </p:nvCxnSpPr>
        <p:spPr>
          <a:xfrm flipH="1">
            <a:off x="6108621" y="2737888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/>
          <p:cNvCxnSpPr/>
          <p:nvPr/>
        </p:nvCxnSpPr>
        <p:spPr>
          <a:xfrm flipH="1">
            <a:off x="6011150" y="3529390"/>
            <a:ext cx="1584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Image 83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18" y="2381413"/>
            <a:ext cx="324658" cy="324658"/>
          </a:xfrm>
          <a:prstGeom prst="rect">
            <a:avLst/>
          </a:prstGeom>
        </p:spPr>
      </p:pic>
      <p:sp>
        <p:nvSpPr>
          <p:cNvPr id="85" name="ZoneTexte 84"/>
          <p:cNvSpPr txBox="1"/>
          <p:nvPr/>
        </p:nvSpPr>
        <p:spPr>
          <a:xfrm>
            <a:off x="9147240" y="2281142"/>
            <a:ext cx="158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fr-FR" sz="1200" baseline="30000" dirty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 année Génie Informatique</a:t>
            </a:r>
            <a:endParaRPr lang="fr-FR" sz="1200" dirty="0"/>
          </a:p>
        </p:txBody>
      </p:sp>
      <p:sp>
        <p:nvSpPr>
          <p:cNvPr id="86" name="ZoneTexte 85"/>
          <p:cNvSpPr txBox="1"/>
          <p:nvPr/>
        </p:nvSpPr>
        <p:spPr>
          <a:xfrm>
            <a:off x="9083349" y="3293822"/>
            <a:ext cx="137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IIT-Sfax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76" y="3327313"/>
            <a:ext cx="167812" cy="209003"/>
          </a:xfrm>
          <a:prstGeom prst="rect">
            <a:avLst/>
          </a:prstGeom>
        </p:spPr>
      </p:pic>
      <p:sp>
        <p:nvSpPr>
          <p:cNvPr id="88" name="Rectangle à coins arrondis 87"/>
          <p:cNvSpPr/>
          <p:nvPr/>
        </p:nvSpPr>
        <p:spPr>
          <a:xfrm>
            <a:off x="10971363" y="3077224"/>
            <a:ext cx="429560" cy="44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322" y="3192034"/>
            <a:ext cx="284752" cy="268480"/>
          </a:xfrm>
          <a:prstGeom prst="rect">
            <a:avLst/>
          </a:prstGeom>
        </p:spPr>
      </p:pic>
      <p:cxnSp>
        <p:nvCxnSpPr>
          <p:cNvPr id="90" name="Connecteur droit 89"/>
          <p:cNvCxnSpPr/>
          <p:nvPr/>
        </p:nvCxnSpPr>
        <p:spPr>
          <a:xfrm flipH="1">
            <a:off x="9130638" y="2737888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H="1">
            <a:off x="9033167" y="3557965"/>
            <a:ext cx="1584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 91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35" y="2381413"/>
            <a:ext cx="324658" cy="324658"/>
          </a:xfrm>
          <a:prstGeom prst="rect">
            <a:avLst/>
          </a:prstGeom>
        </p:spPr>
      </p:pic>
      <p:sp>
        <p:nvSpPr>
          <p:cNvPr id="93" name="ZoneTexte 92"/>
          <p:cNvSpPr txBox="1"/>
          <p:nvPr/>
        </p:nvSpPr>
        <p:spPr>
          <a:xfrm>
            <a:off x="3092461" y="5474489"/>
            <a:ext cx="158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fr-FR" sz="1200" baseline="30000" dirty="0" smtClean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année Licence en Informatique</a:t>
            </a:r>
            <a:endParaRPr lang="fr-FR" sz="1200" dirty="0"/>
          </a:p>
        </p:txBody>
      </p:sp>
      <p:sp>
        <p:nvSpPr>
          <p:cNvPr id="94" name="ZoneTexte 93"/>
          <p:cNvSpPr txBox="1"/>
          <p:nvPr/>
        </p:nvSpPr>
        <p:spPr>
          <a:xfrm>
            <a:off x="3028570" y="6382394"/>
            <a:ext cx="137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ISIM-Sfax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5" name="Image 94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97" y="6415885"/>
            <a:ext cx="167812" cy="209003"/>
          </a:xfrm>
          <a:prstGeom prst="rect">
            <a:avLst/>
          </a:prstGeom>
        </p:spPr>
      </p:pic>
      <p:sp>
        <p:nvSpPr>
          <p:cNvPr id="96" name="Rectangle à coins arrondis 95"/>
          <p:cNvSpPr/>
          <p:nvPr/>
        </p:nvSpPr>
        <p:spPr>
          <a:xfrm>
            <a:off x="4983819" y="6168533"/>
            <a:ext cx="429560" cy="44095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253" y="6273818"/>
            <a:ext cx="284752" cy="2684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cxnSp>
        <p:nvCxnSpPr>
          <p:cNvPr id="98" name="Connecteur droit 97"/>
          <p:cNvCxnSpPr/>
          <p:nvPr/>
        </p:nvCxnSpPr>
        <p:spPr>
          <a:xfrm flipH="1">
            <a:off x="3075859" y="5931235"/>
            <a:ext cx="1764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 flipH="1">
            <a:off x="2978388" y="6646537"/>
            <a:ext cx="1872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Image 99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56" y="5574760"/>
            <a:ext cx="324658" cy="324658"/>
          </a:xfrm>
          <a:prstGeom prst="rect">
            <a:avLst/>
          </a:prstGeom>
        </p:spPr>
      </p:pic>
      <p:sp>
        <p:nvSpPr>
          <p:cNvPr id="101" name="ZoneTexte 100"/>
          <p:cNvSpPr txBox="1"/>
          <p:nvPr/>
        </p:nvSpPr>
        <p:spPr>
          <a:xfrm>
            <a:off x="6133144" y="5466814"/>
            <a:ext cx="158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fr-FR" sz="1200" baseline="30000" dirty="0" smtClean="0">
                <a:solidFill>
                  <a:schemeClr val="accent5">
                    <a:lumMod val="75000"/>
                  </a:schemeClr>
                </a:solidFill>
              </a:rPr>
              <a:t>er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année Licence en Informatique</a:t>
            </a:r>
            <a:endParaRPr lang="fr-FR" sz="1200" dirty="0"/>
          </a:p>
        </p:txBody>
      </p:sp>
      <p:sp>
        <p:nvSpPr>
          <p:cNvPr id="102" name="ZoneTexte 101"/>
          <p:cNvSpPr txBox="1"/>
          <p:nvPr/>
        </p:nvSpPr>
        <p:spPr>
          <a:xfrm>
            <a:off x="6069253" y="6374719"/>
            <a:ext cx="137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ISTL-Sousse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3" name="Image 102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80" y="6408210"/>
            <a:ext cx="167812" cy="209003"/>
          </a:xfrm>
          <a:prstGeom prst="rect">
            <a:avLst/>
          </a:prstGeom>
        </p:spPr>
      </p:pic>
      <p:cxnSp>
        <p:nvCxnSpPr>
          <p:cNvPr id="106" name="Connecteur droit 105"/>
          <p:cNvCxnSpPr/>
          <p:nvPr/>
        </p:nvCxnSpPr>
        <p:spPr>
          <a:xfrm flipH="1">
            <a:off x="6116542" y="5923560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eur droit 106"/>
          <p:cNvCxnSpPr/>
          <p:nvPr/>
        </p:nvCxnSpPr>
        <p:spPr>
          <a:xfrm flipH="1">
            <a:off x="6019071" y="6638862"/>
            <a:ext cx="1584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Image 107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439" y="5567085"/>
            <a:ext cx="324658" cy="324658"/>
          </a:xfrm>
          <a:prstGeom prst="rect">
            <a:avLst/>
          </a:prstGeom>
        </p:spPr>
      </p:pic>
      <p:sp>
        <p:nvSpPr>
          <p:cNvPr id="109" name="ZoneTexte 108"/>
          <p:cNvSpPr txBox="1"/>
          <p:nvPr/>
        </p:nvSpPr>
        <p:spPr>
          <a:xfrm>
            <a:off x="9147240" y="5475601"/>
            <a:ext cx="158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fr-FR" sz="1200" baseline="30000" dirty="0" smtClean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année Licence en Informatique</a:t>
            </a:r>
            <a:endParaRPr lang="fr-FR" sz="1200" dirty="0"/>
          </a:p>
        </p:txBody>
      </p:sp>
      <p:sp>
        <p:nvSpPr>
          <p:cNvPr id="110" name="ZoneTexte 109"/>
          <p:cNvSpPr txBox="1"/>
          <p:nvPr/>
        </p:nvSpPr>
        <p:spPr>
          <a:xfrm>
            <a:off x="9083349" y="6383506"/>
            <a:ext cx="137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FS-Sfax</a:t>
            </a:r>
            <a:endParaRPr lang="fr-FR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1" name="Image 110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76" y="6416997"/>
            <a:ext cx="167812" cy="209003"/>
          </a:xfrm>
          <a:prstGeom prst="rect">
            <a:avLst/>
          </a:prstGeom>
        </p:spPr>
      </p:pic>
      <p:cxnSp>
        <p:nvCxnSpPr>
          <p:cNvPr id="114" name="Connecteur droit 113"/>
          <p:cNvCxnSpPr/>
          <p:nvPr/>
        </p:nvCxnSpPr>
        <p:spPr>
          <a:xfrm flipH="1">
            <a:off x="9130638" y="5932347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 flipH="1">
            <a:off x="9033167" y="6647649"/>
            <a:ext cx="1584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Image 115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35" y="5575872"/>
            <a:ext cx="324658" cy="324658"/>
          </a:xfrm>
          <a:prstGeom prst="rect">
            <a:avLst/>
          </a:prstGeom>
        </p:spPr>
      </p:pic>
      <p:sp>
        <p:nvSpPr>
          <p:cNvPr id="117" name="Rectangle à coins arrondis 116"/>
          <p:cNvSpPr/>
          <p:nvPr/>
        </p:nvSpPr>
        <p:spPr>
          <a:xfrm>
            <a:off x="7975532" y="6150442"/>
            <a:ext cx="429560" cy="44095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8" name="Image 117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966" y="6255727"/>
            <a:ext cx="284752" cy="2684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sp>
        <p:nvSpPr>
          <p:cNvPr id="119" name="Rectangle à coins arrondis 118"/>
          <p:cNvSpPr/>
          <p:nvPr/>
        </p:nvSpPr>
        <p:spPr>
          <a:xfrm>
            <a:off x="10994037" y="6148023"/>
            <a:ext cx="429560" cy="440950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0" name="Image 119"/>
          <p:cNvPicPr>
            <a:picLocks noChangeAspect="1"/>
          </p:cNvPicPr>
          <p:nvPr/>
        </p:nvPicPr>
        <p:blipFill>
          <a:blip r:embed="rId1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996" y="6253308"/>
            <a:ext cx="284752" cy="26848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</p:pic>
      <p:sp>
        <p:nvSpPr>
          <p:cNvPr id="121" name="ZoneTexte 120"/>
          <p:cNvSpPr txBox="1"/>
          <p:nvPr/>
        </p:nvSpPr>
        <p:spPr>
          <a:xfrm>
            <a:off x="9147240" y="2889656"/>
            <a:ext cx="158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Cours intégré</a:t>
            </a:r>
            <a:endParaRPr lang="fr-FR" sz="1200" dirty="0"/>
          </a:p>
        </p:txBody>
      </p:sp>
      <p:cxnSp>
        <p:nvCxnSpPr>
          <p:cNvPr id="122" name="Connecteur droit 121"/>
          <p:cNvCxnSpPr/>
          <p:nvPr/>
        </p:nvCxnSpPr>
        <p:spPr>
          <a:xfrm flipH="1">
            <a:off x="9130638" y="3174553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42" y="2821622"/>
            <a:ext cx="378791" cy="378791"/>
          </a:xfrm>
          <a:prstGeom prst="rect">
            <a:avLst/>
          </a:prstGeom>
        </p:spPr>
      </p:pic>
      <p:sp>
        <p:nvSpPr>
          <p:cNvPr id="125" name="ZoneTexte 124"/>
          <p:cNvSpPr txBox="1"/>
          <p:nvPr/>
        </p:nvSpPr>
        <p:spPr>
          <a:xfrm>
            <a:off x="6156098" y="2869037"/>
            <a:ext cx="158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Cours intégré</a:t>
            </a:r>
            <a:endParaRPr lang="fr-FR" sz="1200" dirty="0"/>
          </a:p>
        </p:txBody>
      </p:sp>
      <p:cxnSp>
        <p:nvCxnSpPr>
          <p:cNvPr id="126" name="Connecteur droit 125"/>
          <p:cNvCxnSpPr/>
          <p:nvPr/>
        </p:nvCxnSpPr>
        <p:spPr>
          <a:xfrm flipH="1">
            <a:off x="6139496" y="3153934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 126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00" y="2801003"/>
            <a:ext cx="378791" cy="378791"/>
          </a:xfrm>
          <a:prstGeom prst="rect">
            <a:avLst/>
          </a:prstGeom>
        </p:spPr>
      </p:pic>
      <p:sp>
        <p:nvSpPr>
          <p:cNvPr id="129" name="ZoneTexte 128"/>
          <p:cNvSpPr txBox="1"/>
          <p:nvPr/>
        </p:nvSpPr>
        <p:spPr>
          <a:xfrm>
            <a:off x="3194127" y="2860875"/>
            <a:ext cx="158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Cours intégré</a:t>
            </a:r>
            <a:endParaRPr lang="fr-FR" sz="1200" dirty="0"/>
          </a:p>
        </p:txBody>
      </p:sp>
      <p:cxnSp>
        <p:nvCxnSpPr>
          <p:cNvPr id="130" name="Connecteur droit 129"/>
          <p:cNvCxnSpPr/>
          <p:nvPr/>
        </p:nvCxnSpPr>
        <p:spPr>
          <a:xfrm flipH="1">
            <a:off x="3177525" y="3145772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Image 130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29" y="2792841"/>
            <a:ext cx="378791" cy="378791"/>
          </a:xfrm>
          <a:prstGeom prst="rect">
            <a:avLst/>
          </a:prstGeom>
        </p:spPr>
      </p:pic>
      <p:sp>
        <p:nvSpPr>
          <p:cNvPr id="134" name="ZoneTexte 133"/>
          <p:cNvSpPr txBox="1"/>
          <p:nvPr/>
        </p:nvSpPr>
        <p:spPr>
          <a:xfrm>
            <a:off x="9175963" y="6051643"/>
            <a:ext cx="158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Travaux pratiques</a:t>
            </a:r>
            <a:endParaRPr lang="fr-FR" sz="1200" dirty="0"/>
          </a:p>
        </p:txBody>
      </p:sp>
      <p:cxnSp>
        <p:nvCxnSpPr>
          <p:cNvPr id="135" name="Connecteur droit 134"/>
          <p:cNvCxnSpPr/>
          <p:nvPr/>
        </p:nvCxnSpPr>
        <p:spPr>
          <a:xfrm flipH="1">
            <a:off x="9159361" y="6336540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Image 135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65" y="5983609"/>
            <a:ext cx="378791" cy="378791"/>
          </a:xfrm>
          <a:prstGeom prst="rect">
            <a:avLst/>
          </a:prstGeom>
        </p:spPr>
      </p:pic>
      <p:sp>
        <p:nvSpPr>
          <p:cNvPr id="137" name="ZoneTexte 136"/>
          <p:cNvSpPr txBox="1"/>
          <p:nvPr/>
        </p:nvSpPr>
        <p:spPr>
          <a:xfrm>
            <a:off x="6118146" y="6031024"/>
            <a:ext cx="158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Travaux 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pratiques</a:t>
            </a:r>
            <a:endParaRPr lang="fr-FR" sz="1200" dirty="0"/>
          </a:p>
        </p:txBody>
      </p:sp>
      <p:cxnSp>
        <p:nvCxnSpPr>
          <p:cNvPr id="138" name="Connecteur droit 137"/>
          <p:cNvCxnSpPr/>
          <p:nvPr/>
        </p:nvCxnSpPr>
        <p:spPr>
          <a:xfrm flipH="1">
            <a:off x="6101544" y="6315921"/>
            <a:ext cx="1476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Image 138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48" y="5962990"/>
            <a:ext cx="378791" cy="378791"/>
          </a:xfrm>
          <a:prstGeom prst="rect">
            <a:avLst/>
          </a:prstGeom>
        </p:spPr>
      </p:pic>
      <p:sp>
        <p:nvSpPr>
          <p:cNvPr id="140" name="ZoneTexte 139"/>
          <p:cNvSpPr txBox="1"/>
          <p:nvPr/>
        </p:nvSpPr>
        <p:spPr>
          <a:xfrm>
            <a:off x="3118075" y="6041912"/>
            <a:ext cx="1903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>
                    <a:lumMod val="75000"/>
                  </a:schemeClr>
                </a:solidFill>
              </a:rPr>
              <a:t>Travaux dirigés </a:t>
            </a:r>
            <a:r>
              <a:rPr lang="fr-FR" sz="1200" dirty="0" smtClean="0">
                <a:solidFill>
                  <a:schemeClr val="accent5">
                    <a:lumMod val="75000"/>
                  </a:schemeClr>
                </a:solidFill>
              </a:rPr>
              <a:t>et pratiques</a:t>
            </a:r>
            <a:endParaRPr lang="fr-FR" sz="1200" dirty="0"/>
          </a:p>
        </p:txBody>
      </p:sp>
      <p:cxnSp>
        <p:nvCxnSpPr>
          <p:cNvPr id="141" name="Connecteur droit 140"/>
          <p:cNvCxnSpPr/>
          <p:nvPr/>
        </p:nvCxnSpPr>
        <p:spPr>
          <a:xfrm flipH="1">
            <a:off x="3101473" y="6326809"/>
            <a:ext cx="17640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Image 141"/>
          <p:cNvPicPr>
            <a:picLocks noChangeAspect="1"/>
          </p:cNvPicPr>
          <p:nvPr/>
        </p:nvPicPr>
        <p:blipFill>
          <a:blip r:embed="rId1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77" y="5973878"/>
            <a:ext cx="378791" cy="3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146" y="491182"/>
            <a:ext cx="14160560" cy="57922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625051" y="167820"/>
            <a:ext cx="47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Encadrements​</a:t>
            </a:r>
            <a:endParaRPr lang="fr-FR" sz="3600" b="1" dirty="0">
              <a:solidFill>
                <a:srgbClr val="2F5597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431320" y="1554607"/>
            <a:ext cx="7595266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Création d'un CRM Opérationnel  </a:t>
            </a:r>
          </a:p>
          <a:p>
            <a:pPr marL="363537" lvl="1"/>
            <a:r>
              <a:rPr lang="fr-FR" sz="1400" b="1" cap="small" dirty="0">
                <a:solidFill>
                  <a:schemeClr val="accent5">
                    <a:lumMod val="75000"/>
                  </a:scheme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Etudiants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Yosr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Smaoui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et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Sahar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Cherif</a:t>
            </a:r>
          </a:p>
          <a:p>
            <a:pPr marL="363537" lvl="1"/>
            <a:r>
              <a:rPr lang="fr-FR" sz="1400" b="1" cap="small" dirty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Organisme d’accueil : 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</a:rPr>
              <a:t>Digisoft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-Rouen France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marL="363537" lvl="1"/>
            <a:r>
              <a:rPr lang="fr-FR" sz="1400" b="1" cap="small" dirty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Niveau d’étude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3</a:t>
            </a:r>
            <a:r>
              <a:rPr lang="fr-FR" baseline="30000" dirty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année Génie Informatique</a:t>
            </a:r>
          </a:p>
          <a:p>
            <a:pPr marL="363537" lvl="1"/>
            <a:r>
              <a:rPr lang="fr-FR" sz="1400" b="1" cap="small" dirty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Lieu, Date de la soutenance : </a:t>
            </a:r>
            <a:r>
              <a:rPr lang="fr-FR" cap="small" dirty="0">
                <a:solidFill>
                  <a:schemeClr val="accent5">
                    <a:lumMod val="75000"/>
                  </a:schemeClr>
                </a:solidFill>
              </a:rPr>
              <a:t> IIT, 18/07/2022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fr-FR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Site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web intermédiaire des produits optiques «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Optic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City» </a:t>
            </a:r>
            <a:endParaRPr lang="fr-FR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63537" lvl="1"/>
            <a:r>
              <a:rPr lang="fr-FR" sz="1400" b="1" cap="small" dirty="0" smtClean="0">
                <a:solidFill>
                  <a:schemeClr val="accent5">
                    <a:lumMod val="75000"/>
                  </a:scheme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Etudiants 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Haytham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Ayadi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et Ghazi Jouira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Organisme d’accueil :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CoStarT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-Sfax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Niveau 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d’étude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3</a:t>
            </a:r>
            <a:r>
              <a:rPr lang="fr-FR" baseline="30000" dirty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année Licence en Informatique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Lieu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, Date de la soutenance : </a:t>
            </a:r>
            <a:r>
              <a:rPr lang="fr-FR" cap="small" dirty="0">
                <a:solidFill>
                  <a:schemeClr val="accent5">
                    <a:lumMod val="75000"/>
                  </a:schemeClr>
                </a:solidFill>
              </a:rPr>
              <a:t> IIT, </a:t>
            </a:r>
            <a:r>
              <a:rPr lang="fr-FR" cap="small" dirty="0" smtClean="0">
                <a:solidFill>
                  <a:schemeClr val="accent5">
                    <a:lumMod val="75000"/>
                  </a:schemeClr>
                </a:solidFill>
              </a:rPr>
              <a:t>19/07/2022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63537" lvl="1"/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Migration d’un ERP desktop vers un environnement Web</a:t>
            </a:r>
          </a:p>
          <a:p>
            <a:pPr marL="363537" lvl="1"/>
            <a:r>
              <a:rPr lang="fr-FR" sz="1400" b="1" cap="small" dirty="0" smtClean="0">
                <a:solidFill>
                  <a:schemeClr val="accent5">
                    <a:lumMod val="75000"/>
                  </a:scheme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Etudiant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Mohamed Ali 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</a:rPr>
              <a:t>Hammami</a:t>
            </a:r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Organisme d’accueil :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TSI-Tunis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Niveau d’étude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3</a:t>
            </a:r>
            <a:r>
              <a:rPr lang="fr-FR" baseline="30000" dirty="0" smtClean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année Génie Informatique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Lieu, Date de la soutenance : </a:t>
            </a:r>
            <a:r>
              <a:rPr lang="fr-FR" cap="small" dirty="0" smtClean="0">
                <a:solidFill>
                  <a:schemeClr val="accent5">
                    <a:lumMod val="75000"/>
                  </a:schemeClr>
                </a:solidFill>
              </a:rPr>
              <a:t>IIT, 17/09/2022</a:t>
            </a:r>
            <a:endParaRPr lang="fr-FR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8253" y="974237"/>
            <a:ext cx="354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Projets de fin d’études</a:t>
            </a:r>
          </a:p>
        </p:txBody>
      </p:sp>
      <p:cxnSp>
        <p:nvCxnSpPr>
          <p:cNvPr id="7" name="Connecteur droit 6"/>
          <p:cNvCxnSpPr/>
          <p:nvPr/>
        </p:nvCxnSpPr>
        <p:spPr>
          <a:xfrm flipV="1">
            <a:off x="3018503" y="1366684"/>
            <a:ext cx="667610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146" y="491182"/>
            <a:ext cx="14160560" cy="5792201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625051" y="167820"/>
            <a:ext cx="47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Encadrements​</a:t>
            </a:r>
            <a:endParaRPr lang="fr-FR" sz="3600" b="1" dirty="0">
              <a:solidFill>
                <a:srgbClr val="2F5597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277294" y="1572568"/>
            <a:ext cx="759526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Face mask recognition using deep convolutional neural network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Niveau d’étude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fr-FR" baseline="30000" dirty="0" smtClean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année Génie Informatique</a:t>
            </a:r>
          </a:p>
          <a:p>
            <a:pPr marL="363537" lvl="1"/>
            <a:r>
              <a:rPr lang="fr-FR" sz="1400" b="1" cap="small" dirty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Lieu, Date de la soutenance : </a:t>
            </a:r>
            <a:r>
              <a:rPr lang="fr-FR" cap="small" dirty="0">
                <a:solidFill>
                  <a:schemeClr val="accent5">
                    <a:lumMod val="75000"/>
                  </a:schemeClr>
                </a:solidFill>
              </a:rPr>
              <a:t> IIT, </a:t>
            </a:r>
            <a:r>
              <a:rPr lang="fr-FR" cap="small" dirty="0" smtClean="0">
                <a:solidFill>
                  <a:schemeClr val="accent5">
                    <a:lumMod val="75000"/>
                  </a:schemeClr>
                </a:solidFill>
              </a:rPr>
              <a:t>21/06/2022</a:t>
            </a:r>
            <a:endParaRPr lang="fr-FR" cap="small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fr-FR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Solution de détection d’obstacles routiers basée sur l’apprentissage profond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Niveau 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d’étude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fr-FR" baseline="30000" dirty="0" smtClean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année Licence en Informatique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Lieu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, Date de la soutenance : </a:t>
            </a:r>
            <a:r>
              <a:rPr lang="fr-FR" cap="small" dirty="0">
                <a:solidFill>
                  <a:schemeClr val="accent5">
                    <a:lumMod val="75000"/>
                  </a:schemeClr>
                </a:solidFill>
              </a:rPr>
              <a:t> IIT, 21/06/2022</a:t>
            </a:r>
          </a:p>
          <a:p>
            <a:pPr marL="363537" lvl="1"/>
            <a:endParaRPr lang="fr-F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Conception et développement d’une application web ”</a:t>
            </a:r>
            <a:r>
              <a:rPr lang="fr-FR" b="1" dirty="0" err="1" smtClean="0">
                <a:solidFill>
                  <a:schemeClr val="accent5">
                    <a:lumMod val="75000"/>
                  </a:schemeClr>
                </a:solidFill>
              </a:rPr>
              <a:t>Sportland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”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>
                <a:solidFill>
                  <a:schemeClr val="accent5">
                    <a:lumMod val="75000"/>
                  </a:schemeClr>
                </a:solidFill>
              </a:rPr>
              <a:t>Niveau d’étude :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fr-FR" baseline="30000" dirty="0" smtClean="0">
                <a:solidFill>
                  <a:schemeClr val="accent5">
                    <a:lumMod val="75000"/>
                  </a:schemeClr>
                </a:solidFill>
              </a:rPr>
              <a:t>ème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année Génie Informatique</a:t>
            </a:r>
          </a:p>
          <a:p>
            <a:pPr marL="363537" lvl="1"/>
            <a:r>
              <a:rPr lang="fr-FR" sz="1400" b="1" cap="small" dirty="0" smtClean="0">
                <a:solidFill>
                  <a:srgbClr val="4472C4">
                    <a:lumMod val="75000"/>
                  </a:srgbClr>
                </a:solidFill>
                <a:latin typeface="Segoe MDL2 Assets" panose="050A0102010101010101" pitchFamily="18" charset="0"/>
              </a:rPr>
              <a:t></a:t>
            </a:r>
            <a:r>
              <a:rPr lang="fr-FR" b="1" cap="small" dirty="0" smtClean="0">
                <a:solidFill>
                  <a:schemeClr val="accent5">
                    <a:lumMod val="75000"/>
                  </a:schemeClr>
                </a:solidFill>
              </a:rPr>
              <a:t>Lieu, Date de la soutenance : </a:t>
            </a:r>
            <a:r>
              <a:rPr lang="fr-FR" cap="small" dirty="0" smtClean="0">
                <a:solidFill>
                  <a:schemeClr val="accent5">
                    <a:lumMod val="75000"/>
                  </a:schemeClr>
                </a:solidFill>
              </a:rPr>
              <a:t>IIT, 28/06/2022</a:t>
            </a:r>
            <a:endParaRPr lang="fr-FR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28253" y="974237"/>
            <a:ext cx="354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5">
                    <a:lumMod val="75000"/>
                  </a:schemeClr>
                </a:solidFill>
              </a:rPr>
              <a:t>Projets de fin </a:t>
            </a:r>
            <a:r>
              <a:rPr lang="fr-FR" sz="2400" b="1" dirty="0" smtClean="0">
                <a:solidFill>
                  <a:schemeClr val="accent5">
                    <a:lumMod val="75000"/>
                  </a:schemeClr>
                </a:solidFill>
              </a:rPr>
              <a:t>d’années</a:t>
            </a:r>
            <a:endParaRPr lang="fr-FR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3018503" y="1366684"/>
            <a:ext cx="667610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2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2945" y="322459"/>
            <a:ext cx="14528243" cy="594259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570622" y="549927"/>
            <a:ext cx="731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Participation aux jurys d’évaluation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39" y="1924985"/>
            <a:ext cx="2531527" cy="226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972" y="1924985"/>
            <a:ext cx="2531527" cy="226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719" y="1924985"/>
            <a:ext cx="2531527" cy="226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57" y="2235994"/>
            <a:ext cx="771551" cy="7715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17" y="2244376"/>
            <a:ext cx="670436" cy="67043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879006" y="3058985"/>
            <a:ext cx="230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Rapporteur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909485" y="3108258"/>
            <a:ext cx="227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Président de Jury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9018549" y="3058985"/>
            <a:ext cx="23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Jury de Compétition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2763739" y="3543026"/>
            <a:ext cx="2422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_26_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800630" y="3536787"/>
            <a:ext cx="2386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_10_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9018549" y="3530378"/>
            <a:ext cx="232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_2_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747" y="2302249"/>
            <a:ext cx="603442" cy="6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4139993" y="2590800"/>
            <a:ext cx="4026314" cy="156966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Rayonnement scientifiques</a:t>
            </a:r>
          </a:p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14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8331" y="305959"/>
            <a:ext cx="15587820" cy="637600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2378889" y="326834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202" y="4428776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1598093" y="365754"/>
            <a:ext cx="61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 smtClean="0">
                <a:solidFill>
                  <a:srgbClr val="2F5597"/>
                </a:solidFill>
              </a:rPr>
              <a:t>Rayonnement scientifiques</a:t>
            </a:r>
            <a:endParaRPr lang="fr-FR" sz="4000" b="1" dirty="0">
              <a:solidFill>
                <a:srgbClr val="2F5597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58" y="2590974"/>
            <a:ext cx="469087" cy="469087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10422788" y="1959809"/>
            <a:ext cx="147332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Rayonnement </a:t>
            </a:r>
            <a:r>
              <a:rPr lang="fr-FR" sz="1400" dirty="0" smtClean="0">
                <a:solidFill>
                  <a:schemeClr val="bg1"/>
                </a:solidFill>
              </a:rPr>
              <a:t>scientifiques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670" y="3708353"/>
            <a:ext cx="517013" cy="51701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7427791" y="4356734"/>
            <a:ext cx="18691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Membre dans des Projets Scientifiques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355886" y="4269514"/>
            <a:ext cx="18401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Activités De Révision Scientifique​</a:t>
            </a: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9833" y="2551646"/>
            <a:ext cx="800100" cy="41910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7427791" y="3475802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9355469" y="3475802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04" y="3618336"/>
            <a:ext cx="531230" cy="53123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5467059" y="4305488"/>
            <a:ext cx="18691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Workshops &amp;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Journées de formations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474699" y="3493961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1896110" y="2590974"/>
            <a:ext cx="1076325" cy="4690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1871076" y="4558047"/>
            <a:ext cx="1450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Certifications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98093" y="3483801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816" y="3792855"/>
            <a:ext cx="435098" cy="44695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25226" y="4438715"/>
            <a:ext cx="18691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Manifestations scientifiques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30056" y="3493961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18" y="3627815"/>
            <a:ext cx="706259" cy="54381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177" y="3675017"/>
            <a:ext cx="594497" cy="5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5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3671978" y="2590800"/>
            <a:ext cx="4767172" cy="101566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Accueil</a:t>
            </a:r>
          </a:p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4165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158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7888" y="3412978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20" y="40874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374275" y="1014348"/>
            <a:ext cx="32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Certifications</a:t>
            </a:r>
            <a:endParaRPr lang="fr-FR" sz="3600" b="1" dirty="0">
              <a:solidFill>
                <a:srgbClr val="2F5597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945" y="2193572"/>
            <a:ext cx="2650013" cy="170413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18" y="1830592"/>
            <a:ext cx="1103466" cy="6207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62010" y="2791118"/>
            <a:ext cx="2351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Intelligence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Artificielle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80181" y="342281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2022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01" y="3475935"/>
            <a:ext cx="243684" cy="25032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62" y="3483920"/>
            <a:ext cx="156619" cy="24234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48" y="2193572"/>
            <a:ext cx="2650013" cy="170413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231743" y="2646899"/>
            <a:ext cx="21598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Badge C2: </a:t>
            </a:r>
            <a:endParaRPr lang="fr-FR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Utiliser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les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RELs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36384" y="342281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2021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04" y="3475935"/>
            <a:ext cx="243684" cy="25032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65" y="3483920"/>
            <a:ext cx="156619" cy="24234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1154" y="1862779"/>
            <a:ext cx="548303" cy="636031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287" y="2193572"/>
            <a:ext cx="2650013" cy="170413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660374" y="2554565"/>
            <a:ext cx="2570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Fundamentals Deep Learning for Computer Vision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028523" y="342281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2019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43" y="3475935"/>
            <a:ext cx="243684" cy="25032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904" y="3483920"/>
            <a:ext cx="156619" cy="242340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956" y="1858107"/>
            <a:ext cx="1521959" cy="640703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945" y="4375070"/>
            <a:ext cx="2650013" cy="170413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384525" y="4781481"/>
            <a:ext cx="2563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Fundamentals Deep Learning for Multiple Data Types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680181" y="56043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2019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01" y="5657433"/>
            <a:ext cx="243684" cy="250325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62" y="5665418"/>
            <a:ext cx="156619" cy="242340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148" y="4375070"/>
            <a:ext cx="2650013" cy="170413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6113090" y="4828397"/>
            <a:ext cx="2400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Certification en Informatique et Internet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336384" y="56043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2019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04" y="5657433"/>
            <a:ext cx="243684" cy="250325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765" y="5665418"/>
            <a:ext cx="156619" cy="242340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287" y="4375070"/>
            <a:ext cx="2650013" cy="1704138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8785258" y="4773313"/>
            <a:ext cx="24233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Introduction to programming using Python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028523" y="56043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2019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9" name="Image 68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43" y="5657433"/>
            <a:ext cx="243684" cy="250325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904" y="5665418"/>
            <a:ext cx="156619" cy="242340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261" y="4116823"/>
            <a:ext cx="1345883" cy="566580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49" y="4019287"/>
            <a:ext cx="727536" cy="727536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58" y="4132928"/>
            <a:ext cx="1563785" cy="5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59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018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Manifestations Scientifiques</a:t>
            </a:r>
            <a:endParaRPr lang="fr-FR" sz="3600" b="1" dirty="0">
              <a:solidFill>
                <a:srgbClr val="2F5597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902" y="2761112"/>
            <a:ext cx="4608000" cy="31803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65787" y="4186403"/>
            <a:ext cx="44577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VALLEY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08" y="2087028"/>
            <a:ext cx="1809389" cy="1811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2819863" y="5146513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Hôtel 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concorde _Sfax centre 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819863" y="5545913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14 Juillet 2022</a:t>
            </a:r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71" y="5178393"/>
            <a:ext cx="272034" cy="27203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35" y="5610394"/>
            <a:ext cx="166584" cy="1785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74376" y="2014657"/>
            <a:ext cx="800100" cy="4191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455" y="2761112"/>
            <a:ext cx="4608000" cy="318031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215038" y="4186403"/>
            <a:ext cx="4566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INDUSTRIE 4.0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7515689" y="5120137"/>
            <a:ext cx="4267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Complexe culturelle Mohamed Jammoussi Sfax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7515689" y="5519537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 Mai 2022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206" y="5146547"/>
            <a:ext cx="272034" cy="272034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61" y="5584018"/>
            <a:ext cx="166584" cy="1785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79197" y="2052165"/>
            <a:ext cx="1596516" cy="1830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 28"/>
          <p:cNvSpPr/>
          <p:nvPr/>
        </p:nvSpPr>
        <p:spPr>
          <a:xfrm>
            <a:off x="2767152" y="1121699"/>
            <a:ext cx="20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Organisation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4789950" y="145068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7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018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Manifestations Scientifiques</a:t>
            </a:r>
            <a:endParaRPr lang="fr-FR" sz="3600" b="1" dirty="0">
              <a:solidFill>
                <a:srgbClr val="2F5597"/>
              </a:solidFill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669" y="2749642"/>
            <a:ext cx="4608000" cy="318031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127738" y="3776209"/>
            <a:ext cx="45339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International Day: Cultural </a:t>
            </a:r>
            <a:r>
              <a:rPr lang="fr-FR" sz="32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Discovery</a:t>
            </a:r>
            <a:endParaRPr lang="fr-FR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457315" y="5120195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Hôtel </a:t>
            </a:r>
            <a:r>
              <a:rPr lang="fr-FR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Galaxy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Sfax 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2476771" y="5519595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26 Avril 2022</a:t>
            </a: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62" y="5152075"/>
            <a:ext cx="272034" cy="272034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87" y="5584076"/>
            <a:ext cx="166584" cy="178587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1286" y="1709297"/>
            <a:ext cx="800100" cy="419100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3905" y="2269499"/>
            <a:ext cx="1727036" cy="13454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978" y="2769962"/>
            <a:ext cx="4608000" cy="318031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759047" y="3776209"/>
            <a:ext cx="453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PYDAYS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7088624" y="5120195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Iberostar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Kantaoui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Bay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Sousse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108080" y="5519595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22-24 Mars 2022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71" y="5152075"/>
            <a:ext cx="272034" cy="272034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96" y="5584076"/>
            <a:ext cx="166584" cy="178587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3148" y="2226200"/>
            <a:ext cx="1309937" cy="13907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4" name="Rectangle 43"/>
          <p:cNvSpPr/>
          <p:nvPr/>
        </p:nvSpPr>
        <p:spPr>
          <a:xfrm>
            <a:off x="2767152" y="1121699"/>
            <a:ext cx="20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Organisation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4789950" y="145068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4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018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Manifestations Scientifiques</a:t>
            </a:r>
            <a:endParaRPr lang="fr-FR" sz="3600" b="1" dirty="0">
              <a:solidFill>
                <a:srgbClr val="2F559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7152" y="1121699"/>
            <a:ext cx="20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Organisation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789950" y="145068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309" y="2873018"/>
            <a:ext cx="4608000" cy="31803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68378" y="3879265"/>
            <a:ext cx="453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Tunisia Meeting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2497955" y="5223251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Hôtel Royal Mansour Mahdia 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517411" y="5622651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26-28 Décembre 2021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02" y="5255131"/>
            <a:ext cx="272034" cy="27203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27" y="5687132"/>
            <a:ext cx="166584" cy="17858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1926" y="1812353"/>
            <a:ext cx="800100" cy="4191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18" y="2873018"/>
            <a:ext cx="4608000" cy="318031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799687" y="3879265"/>
            <a:ext cx="45339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Journée des Métiers de l’Informatique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129264" y="5223251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FSEG-Sfax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7148720" y="5622651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Décembre 2021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11" y="5255131"/>
            <a:ext cx="272034" cy="27203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36" y="5687132"/>
            <a:ext cx="166584" cy="17858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906" y="2294200"/>
            <a:ext cx="1339966" cy="1463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6826" y="2481069"/>
            <a:ext cx="2058042" cy="1068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8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1186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Manifestations Scientifiques</a:t>
            </a:r>
            <a:endParaRPr lang="fr-FR" sz="3600" b="1" dirty="0">
              <a:solidFill>
                <a:srgbClr val="2F559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7152" y="1121699"/>
            <a:ext cx="2741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Présentation orale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5422773" y="1460848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677966" y="1870216"/>
            <a:ext cx="98778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21</a:t>
            </a:r>
            <a:r>
              <a:rPr lang="fr-FR" sz="1600" b="1" baseline="30000" dirty="0">
                <a:solidFill>
                  <a:schemeClr val="accent5">
                    <a:lumMod val="75000"/>
                  </a:schemeClr>
                </a:solidFill>
              </a:rPr>
              <a:t>st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International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Conference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on Intelligent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Systems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Design and Applications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(ISDA 2021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),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En ligne.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14</a:t>
            </a:r>
            <a:r>
              <a:rPr lang="fr-FR" sz="1600" b="1" baseline="30000" dirty="0" smtClean="0">
                <a:solidFill>
                  <a:schemeClr val="accent5">
                    <a:lumMod val="75000"/>
                  </a:schemeClr>
                </a:solidFill>
              </a:rPr>
              <a:t>th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International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Conference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on Machine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Vision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(ICMV 2021), En ligne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Journées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”MIRADOC-II’2017” du laboratoire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MIRACL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(Décembre 2017),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Sousse, Tunisie.</a:t>
            </a:r>
            <a:endParaRPr lang="fr-FR" sz="16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9</a:t>
            </a:r>
            <a:r>
              <a:rPr lang="fr-FR" sz="1600" b="1" baseline="30000" dirty="0" smtClean="0">
                <a:solidFill>
                  <a:schemeClr val="accent5">
                    <a:lumMod val="75000"/>
                  </a:schemeClr>
                </a:solidFill>
              </a:rPr>
              <a:t>th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International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Conference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on Machine Vision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(ICMV 2016),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Nice, France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14</a:t>
            </a:r>
            <a:r>
              <a:rPr lang="fr-FR" sz="1600" b="1" baseline="30000" dirty="0" smtClean="0">
                <a:solidFill>
                  <a:schemeClr val="accent5">
                    <a:lumMod val="75000"/>
                  </a:schemeClr>
                </a:solidFill>
              </a:rPr>
              <a:t>th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International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Conference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on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Artificial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Intelligence and Soft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Computing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(ICAISC 2015),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Zakopane,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Poland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fr-FR" sz="1600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35978" y="4393386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Modération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Connecteur droit 30"/>
          <p:cNvCxnSpPr/>
          <p:nvPr/>
        </p:nvCxnSpPr>
        <p:spPr>
          <a:xfrm>
            <a:off x="4682956" y="473351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54570" y="5064147"/>
            <a:ext cx="74161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Modératrice d’une session en ligne du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14th International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Conference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on Information Assurance and Security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(IAS2021) (Session Co-Chair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cxnSp>
        <p:nvCxnSpPr>
          <p:cNvPr id="33" name="Connecteur droit 32"/>
          <p:cNvCxnSpPr/>
          <p:nvPr/>
        </p:nvCxnSpPr>
        <p:spPr>
          <a:xfrm>
            <a:off x="3245240" y="5123927"/>
            <a:ext cx="0" cy="8640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3245240" y="5123729"/>
            <a:ext cx="0" cy="360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Image 34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58" y="5708539"/>
            <a:ext cx="156619" cy="24234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775477" y="5664797"/>
            <a:ext cx="3822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15 Décembre 2021 (de 08:00 à 10:00 GMT) </a:t>
            </a:r>
          </a:p>
        </p:txBody>
      </p:sp>
    </p:spTree>
    <p:extLst>
      <p:ext uri="{BB962C8B-B14F-4D97-AF65-F5344CB8AC3E}">
        <p14:creationId xmlns:p14="http://schemas.microsoft.com/office/powerpoint/2010/main" val="285524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179" y="383434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Manifestations Scientifiques</a:t>
            </a:r>
            <a:endParaRPr lang="fr-FR" sz="3600" b="1" dirty="0">
              <a:solidFill>
                <a:srgbClr val="2F5597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47487" y="1147925"/>
            <a:ext cx="2022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Participation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4769900" y="1477570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930296" y="1828767"/>
            <a:ext cx="9877828" cy="3028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Sfax Tech Day- 3ème édition :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DataTech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Mars 2022. Hôtel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Plaza Radisson Sfax, Tunisie.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Cérémonie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annuelle ”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Huawei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Seeds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for the Future &amp; ICT 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Academy” 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. Novembre 2021.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H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ôtel </a:t>
            </a:r>
            <a:r>
              <a:rPr lang="fr-FR" sz="1400" dirty="0" err="1">
                <a:solidFill>
                  <a:schemeClr val="accent5">
                    <a:lumMod val="75000"/>
                  </a:schemeClr>
                </a:solidFill>
              </a:rPr>
              <a:t>Laico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 de Tunis.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Journées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Tuniso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-Marocaines JTM’19 : ”Reconnaissance Faciale pour le Contrôle d’Accès et la 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vidéosurveillance”. 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Décembre 2019. Monastir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, Tunisie.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400" b="1" dirty="0" err="1" smtClean="0">
                <a:solidFill>
                  <a:schemeClr val="accent5">
                    <a:lumMod val="75000"/>
                  </a:schemeClr>
                </a:solidFill>
              </a:rPr>
              <a:t>VII</a:t>
            </a:r>
            <a:r>
              <a:rPr lang="fr-FR" sz="1400" b="1" baseline="30000" dirty="0" err="1" smtClean="0">
                <a:solidFill>
                  <a:schemeClr val="accent5">
                    <a:lumMod val="75000"/>
                  </a:schemeClr>
                </a:solidFill>
              </a:rPr>
              <a:t>th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International Workshop on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Representation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Analysis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and recognition of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shape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and motion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FroM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Imaging data (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RFMI 2019)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. Octobre 2019. Sidi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Bou Said, Tunisia.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Journée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de ”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Deep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Learning INDABAX-SFAX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”. 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Juin 2019. Maison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de Culture de </a:t>
            </a:r>
            <a:r>
              <a:rPr lang="fr-FR" sz="1400" dirty="0" err="1">
                <a:solidFill>
                  <a:schemeClr val="accent5">
                    <a:lumMod val="75000"/>
                  </a:schemeClr>
                </a:solidFill>
              </a:rPr>
              <a:t>Sakiet-Ezzit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, Sfax, Tunisie.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fr-FR" sz="1400" b="1" baseline="30000" dirty="0" smtClean="0">
                <a:solidFill>
                  <a:schemeClr val="accent5">
                    <a:lumMod val="75000"/>
                  </a:schemeClr>
                </a:solidFill>
              </a:rPr>
              <a:t>th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workshop on intelligent Decision Support 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Systems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fr-FR" sz="1400" b="1" dirty="0" err="1">
                <a:solidFill>
                  <a:schemeClr val="accent5">
                    <a:lumMod val="75000"/>
                  </a:schemeClr>
                </a:solidFill>
              </a:rPr>
              <a:t>iDSS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400" b="1" dirty="0" smtClean="0">
                <a:solidFill>
                  <a:schemeClr val="accent5">
                    <a:lumMod val="75000"/>
                  </a:schemeClr>
                </a:solidFill>
              </a:rPr>
              <a:t>2019)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. Juin 2019. </a:t>
            </a: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Faculté des Sciences de </a:t>
            </a:r>
            <a:r>
              <a:rPr lang="fr-FR" sz="1400" dirty="0" smtClean="0">
                <a:solidFill>
                  <a:schemeClr val="accent5">
                    <a:lumMod val="75000"/>
                  </a:schemeClr>
                </a:solidFill>
              </a:rPr>
              <a:t>Sfax, Tunisie</a:t>
            </a:r>
            <a:endParaRPr lang="fr-FR" sz="1400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018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Workshops &amp; Journées de formations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67152" y="1121699"/>
            <a:ext cx="20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Organisation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4789950" y="145068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669" y="2840426"/>
            <a:ext cx="4608000" cy="318031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127738" y="3846673"/>
            <a:ext cx="45339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 </a:t>
            </a:r>
            <a:r>
              <a:rPr lang="fr-FR" sz="32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Training Session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2457315" y="5190659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IIT-Sfax 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2476771" y="5590059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17 Décembre 2021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62" y="5222539"/>
            <a:ext cx="272034" cy="27203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87" y="5654540"/>
            <a:ext cx="166584" cy="178587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1286" y="1779761"/>
            <a:ext cx="800100" cy="419100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978" y="2840426"/>
            <a:ext cx="4608000" cy="318031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759047" y="3846673"/>
            <a:ext cx="453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Self–Leadership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088624" y="5190659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IIT-Sfax 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7108080" y="5590059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05 Décembre 2021</a:t>
            </a: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71" y="5222539"/>
            <a:ext cx="272034" cy="272034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96" y="5654540"/>
            <a:ext cx="166584" cy="178587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7174" y="2167146"/>
            <a:ext cx="1956437" cy="1346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6040" y="1652338"/>
            <a:ext cx="1143000" cy="1997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6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8837" y="338863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Workshops &amp; Journées de formations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67152" y="1121699"/>
            <a:ext cx="20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Organisation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4789950" y="145068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3669" y="2614286"/>
            <a:ext cx="4608000" cy="31803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127738" y="3620533"/>
            <a:ext cx="45339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</a:t>
            </a:r>
            <a:r>
              <a:rPr lang="fr-FR" sz="32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basics</a:t>
            </a:r>
            <a:endParaRPr lang="fr-FR" sz="32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457315" y="4964519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IIT-Sfax 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2476771" y="5363919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04 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Décembre 2021</a:t>
            </a: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62" y="4996399"/>
            <a:ext cx="272034" cy="27203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187" y="5428400"/>
            <a:ext cx="166584" cy="178587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1286" y="1553621"/>
            <a:ext cx="800100" cy="4191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56" y="2183171"/>
            <a:ext cx="2087532" cy="1089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003" y="2614286"/>
            <a:ext cx="4608000" cy="318031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780072" y="3620533"/>
            <a:ext cx="45339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 des réseaux intelligents - IOT, de la théorie à la pratique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7109649" y="4964519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IIT-Sfax 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7129105" y="5363919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03 Décembre 2021</a:t>
            </a: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96" y="4996399"/>
            <a:ext cx="272034" cy="27203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21" y="5428400"/>
            <a:ext cx="166584" cy="178587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9648" y="1763171"/>
            <a:ext cx="1163918" cy="1636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05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1018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69" y="4192985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Workshops &amp; Journées de formations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767152" y="1121699"/>
            <a:ext cx="2022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Organisation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4789950" y="145068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7" name="Imag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1286" y="1553621"/>
            <a:ext cx="800100" cy="419100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217" y="2697827"/>
            <a:ext cx="4608000" cy="318031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576286" y="3704074"/>
            <a:ext cx="45339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 intelligent via nouvelles technologies : Internet des objets et intelligence artificielle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4905863" y="5048060"/>
            <a:ext cx="349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ISTL-Sousse</a:t>
            </a: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4925319" y="5447460"/>
            <a:ext cx="3005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Juillet 2021</a:t>
            </a:r>
          </a:p>
        </p:txBody>
      </p:sp>
      <p:pic>
        <p:nvPicPr>
          <p:cNvPr id="52" name="Image 51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10" y="5079940"/>
            <a:ext cx="272034" cy="272034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735" y="5511941"/>
            <a:ext cx="166584" cy="178587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6595" y="2068174"/>
            <a:ext cx="2182329" cy="1259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4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1186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Workshops &amp; Journées de formations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67152" y="1121699"/>
            <a:ext cx="4928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rgbClr val="0070C0"/>
                </a:solidFill>
              </a:rPr>
              <a:t>Intervention en tant que formatrice</a:t>
            </a:r>
            <a:endParaRPr lang="fr-FR" sz="2400" b="1" dirty="0">
              <a:solidFill>
                <a:srgbClr val="0070C0"/>
              </a:solidFill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7597870" y="1431351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183653" y="1846589"/>
            <a:ext cx="7595266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Workshop 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Python For Data Science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PYDAYS 1.0.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Club IIT Python-TN.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Mars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2022 </a:t>
            </a:r>
          </a:p>
          <a:p>
            <a:pPr lvl="1">
              <a:spcAft>
                <a:spcPts val="6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</a:t>
            </a:r>
            <a:r>
              <a:rPr lang="fr-FR" dirty="0" err="1" smtClean="0">
                <a:solidFill>
                  <a:schemeClr val="accent5">
                    <a:lumMod val="75000"/>
                  </a:schemeClr>
                </a:solidFill>
              </a:rPr>
              <a:t>Iberostar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Kantaoui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5">
                    <a:lumMod val="75000"/>
                  </a:schemeClr>
                </a:solidFill>
              </a:rPr>
              <a:t>Bay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Sousse</a:t>
            </a:r>
          </a:p>
          <a:p>
            <a:pPr lvl="1">
              <a:spcAft>
                <a:spcPts val="600"/>
              </a:spcAft>
            </a:pP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Workshop :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From Machine Learning to Deep Learning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 PTM 1.0.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Club IIT Python-TN.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Décembre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2021 </a:t>
            </a:r>
          </a:p>
          <a:p>
            <a:pPr lvl="1">
              <a:spcAft>
                <a:spcPts val="6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Hôtel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Royal Mansour de Mahdia</a:t>
            </a:r>
          </a:p>
          <a:p>
            <a:pPr lvl="1">
              <a:spcAft>
                <a:spcPts val="600"/>
              </a:spcAft>
            </a:pP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Formation en ligne sur : 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TRANSPORT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intelligent et nouvelles technologies : internet des objets et intelligence 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artificielle.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Juillet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2021 </a:t>
            </a:r>
          </a:p>
          <a:p>
            <a:pPr lvl="1">
              <a:spcAft>
                <a:spcPts val="600"/>
              </a:spcAft>
            </a:pP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	En </a:t>
            </a:r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ligne avec l’ISTL-Sousse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32" y="5542423"/>
            <a:ext cx="156619" cy="24234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12" y="5887739"/>
            <a:ext cx="194057" cy="24169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250" y="3863250"/>
            <a:ext cx="156619" cy="24234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30" y="4208566"/>
            <a:ext cx="194057" cy="2416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30" y="2197261"/>
            <a:ext cx="156619" cy="24234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10" y="2542577"/>
            <a:ext cx="194057" cy="24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5507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3343245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70" y="4170292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3" y="4986081"/>
            <a:ext cx="202335" cy="252000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3" y="4522518"/>
            <a:ext cx="202334" cy="252000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94" y="3521504"/>
            <a:ext cx="216000" cy="2690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90984" y="3473113"/>
            <a:ext cx="3435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Rania.rebai@iit.ens.tn</a:t>
            </a:r>
          </a:p>
          <a:p>
            <a:pPr lvl="0" algn="just">
              <a:spcBef>
                <a:spcPts val="600"/>
              </a:spcBef>
            </a:pPr>
            <a:endParaRPr lang="fr-FR" sz="600" dirty="0">
              <a:solidFill>
                <a:schemeClr val="accent5">
                  <a:lumMod val="75000"/>
                </a:schemeClr>
              </a:solidFill>
              <a:latin typeface="Century" panose="02040604050505020304" pitchFamily="18" charset="0"/>
            </a:endParaRPr>
          </a:p>
          <a:p>
            <a:pPr lvl="0" algn="just">
              <a:spcBef>
                <a:spcPts val="600"/>
              </a:spcBef>
            </a:pP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16 Mars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1987                  </a:t>
            </a:r>
          </a:p>
          <a:p>
            <a:pPr lvl="0" algn="just">
              <a:spcBef>
                <a:spcPts val="600"/>
              </a:spcBef>
            </a:pPr>
            <a:endParaRPr lang="fr-FR" sz="600" i="1" dirty="0" smtClean="0">
              <a:solidFill>
                <a:schemeClr val="accent5">
                  <a:lumMod val="75000"/>
                </a:schemeClr>
              </a:solidFill>
              <a:latin typeface="Century" panose="02040604050505020304" pitchFamily="18" charset="0"/>
            </a:endParaRPr>
          </a:p>
          <a:p>
            <a:pPr lvl="0" algn="just">
              <a:spcBef>
                <a:spcPts val="600"/>
              </a:spcBef>
            </a:pP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+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216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22 313 717</a:t>
            </a:r>
          </a:p>
          <a:p>
            <a:pPr lvl="0" algn="just">
              <a:spcBef>
                <a:spcPts val="600"/>
              </a:spcBef>
            </a:pPr>
            <a:endParaRPr lang="fr-FR" sz="600" dirty="0">
              <a:solidFill>
                <a:schemeClr val="accent5">
                  <a:lumMod val="75000"/>
                </a:schemeClr>
              </a:solidFill>
            </a:endParaRPr>
          </a:p>
          <a:p>
            <a:pPr lvl="0" algn="just">
              <a:spcBef>
                <a:spcPts val="600"/>
              </a:spcBef>
            </a:pP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Sfax, Tunisie</a:t>
            </a:r>
            <a:endParaRPr lang="fr-F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4758943" y="1946276"/>
            <a:ext cx="61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400" b="1" dirty="0" smtClean="0">
                <a:solidFill>
                  <a:srgbClr val="2F5597"/>
                </a:solidFill>
              </a:rPr>
              <a:t>Rania REBAÏ BOUKHRIS</a:t>
            </a:r>
            <a:endParaRPr lang="fr-FR" sz="4400" b="1" dirty="0">
              <a:solidFill>
                <a:srgbClr val="2F5597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594" y="4024729"/>
            <a:ext cx="216000" cy="216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6" y="1028312"/>
            <a:ext cx="2314384" cy="23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72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60179" y="373602"/>
            <a:ext cx="14966909" cy="612202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625562" y="303450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491710" y="465516"/>
            <a:ext cx="840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Workshops &amp; Journées de formations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47487" y="1147925"/>
            <a:ext cx="2022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 smtClean="0">
                <a:solidFill>
                  <a:schemeClr val="accent1">
                    <a:lumMod val="75000"/>
                  </a:schemeClr>
                </a:solidFill>
              </a:rPr>
              <a:t>Participation</a:t>
            </a:r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4769900" y="1477570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77966" y="1870216"/>
            <a:ext cx="8835607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Formation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pédagogique:  l’approche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d’enseignement par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projets.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IIT-Sfax. 20-21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Avril 2022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Workshop : Le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courriel professionnel : apprenez, vérifiez et remédiez pour mieux écrire et parler en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Français.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IIT-Sfax. 12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Avril 2022 </a:t>
            </a:r>
            <a:endParaRPr lang="fr-FR" sz="16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Formation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pédagogique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: Scénarisation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des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cours.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IIT-Sfax. 16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et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30 Mars 2022.</a:t>
            </a:r>
            <a:endParaRPr lang="fr-FR" sz="1600" dirty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Team Management.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H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ôtel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Sentido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Bellevue Park de </a:t>
            </a:r>
            <a:r>
              <a:rPr lang="fr-FR" sz="1600" dirty="0" err="1" smtClean="0">
                <a:solidFill>
                  <a:schemeClr val="accent5">
                    <a:lumMod val="75000"/>
                  </a:schemeClr>
                </a:solidFill>
              </a:rPr>
              <a:t>sousse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. 18-19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décembre 2021 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err="1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 err="1" smtClean="0">
                <a:solidFill>
                  <a:schemeClr val="accent5">
                    <a:lumMod val="75000"/>
                  </a:schemeClr>
                </a:solidFill>
              </a:rPr>
              <a:t>learning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 err="1" smtClean="0">
                <a:solidFill>
                  <a:schemeClr val="accent5">
                    <a:lumMod val="75000"/>
                  </a:schemeClr>
                </a:solidFill>
              </a:rPr>
              <a:t>spring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sz="1600" b="1" dirty="0" err="1" smtClean="0">
                <a:solidFill>
                  <a:schemeClr val="accent5">
                    <a:lumMod val="75000"/>
                  </a:schemeClr>
                </a:solidFill>
              </a:rPr>
              <a:t>school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Monastir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Sciences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Palace. 18-20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Mars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2019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LE 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CHEMIN DE LA THESE : Tout pour préparer rédiger et soutenir une thèse de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doctorat.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Hôtel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Naher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El </a:t>
            </a:r>
            <a:r>
              <a:rPr lang="fr-FR" sz="1600" dirty="0" err="1">
                <a:solidFill>
                  <a:schemeClr val="accent5">
                    <a:lumMod val="75000"/>
                  </a:schemeClr>
                </a:solidFill>
              </a:rPr>
              <a:t>Founoun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Sfax.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11-13 avril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2016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L’atelier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SpringerLink</a:t>
            </a:r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 et la publication </a:t>
            </a:r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scientifique.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Faculté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de médecine de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Sfax. 18 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Novembre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2015</a:t>
            </a:r>
            <a:endParaRPr lang="fr-FR" sz="1600" cap="small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3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0825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7888" y="3412978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20" y="40874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425160" y="1082581"/>
            <a:ext cx="7938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200" b="1" dirty="0">
                <a:solidFill>
                  <a:srgbClr val="2F5597"/>
                </a:solidFill>
              </a:rPr>
              <a:t>Membre dans des Projets Scientifiques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804581" y="1849112"/>
            <a:ext cx="7416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Membre de la comité d’exécution du 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"Projet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d’Appui à la Qualité pour le Développement de la Gestion Stratégique des Etablissements : PAQ-DGSE(USO-033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). </a:t>
            </a:r>
            <a:r>
              <a:rPr lang="fr-FR" dirty="0" smtClean="0">
                <a:solidFill>
                  <a:schemeClr val="accent5">
                    <a:lumMod val="75000"/>
                  </a:schemeClr>
                </a:solidFill>
              </a:rPr>
              <a:t>l’ISTL-Sousse. 2020-2021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3660902" y="1908892"/>
            <a:ext cx="0" cy="80377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/>
          <p:nvPr/>
        </p:nvCxnSpPr>
        <p:spPr>
          <a:xfrm>
            <a:off x="3660902" y="1908694"/>
            <a:ext cx="0" cy="360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427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0158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07888" y="3412978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520" y="40874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425160" y="947207"/>
            <a:ext cx="696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>
                <a:solidFill>
                  <a:srgbClr val="2F5597"/>
                </a:solidFill>
              </a:rPr>
              <a:t>Activités De Révision Scientifique</a:t>
            </a: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36" y="1818469"/>
            <a:ext cx="533400" cy="1971675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3607100" y="1868429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/>
              <a:t>2022</a:t>
            </a:r>
            <a:endParaRPr lang="fr-FR" sz="1400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3703993" y="2143995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ADMA </a:t>
            </a:r>
            <a:r>
              <a:rPr lang="fr-FR" sz="1200" dirty="0"/>
              <a:t>2022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75480" y="1844813"/>
            <a:ext cx="55686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International Conference on Advanced Data Mining and Applications</a:t>
            </a:r>
            <a:endParaRPr lang="fr-FR" sz="1600" b="1" dirty="0"/>
          </a:p>
        </p:txBody>
      </p:sp>
      <p:sp>
        <p:nvSpPr>
          <p:cNvPr id="55" name="Rectangle 54"/>
          <p:cNvSpPr/>
          <p:nvPr/>
        </p:nvSpPr>
        <p:spPr>
          <a:xfrm>
            <a:off x="4846284" y="2349930"/>
            <a:ext cx="2445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[Classée B </a:t>
            </a:r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selon CORE2021</a:t>
            </a: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36" y="2824760"/>
            <a:ext cx="533400" cy="1971675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3607100" y="2868061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/>
              <a:t>2022</a:t>
            </a:r>
            <a:endParaRPr lang="fr-FR" sz="1400" b="1" dirty="0"/>
          </a:p>
        </p:txBody>
      </p:sp>
      <p:sp>
        <p:nvSpPr>
          <p:cNvPr id="62" name="Rectangle 61"/>
          <p:cNvSpPr/>
          <p:nvPr/>
        </p:nvSpPr>
        <p:spPr>
          <a:xfrm>
            <a:off x="4775481" y="2851104"/>
            <a:ext cx="57782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IEEE 9th International Conference on Sciences of Electronics, Technologies of Information and Telecommunications </a:t>
            </a:r>
            <a:endParaRPr lang="fr-FR" sz="1600" b="1" dirty="0"/>
          </a:p>
        </p:txBody>
      </p:sp>
      <p:pic>
        <p:nvPicPr>
          <p:cNvPr id="64" name="Imag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36" y="3803999"/>
            <a:ext cx="533400" cy="1971675"/>
          </a:xfrm>
          <a:prstGeom prst="rect">
            <a:avLst/>
          </a:prstGeom>
        </p:spPr>
      </p:pic>
      <p:sp>
        <p:nvSpPr>
          <p:cNvPr id="65" name="ZoneTexte 64"/>
          <p:cNvSpPr txBox="1"/>
          <p:nvPr/>
        </p:nvSpPr>
        <p:spPr>
          <a:xfrm>
            <a:off x="3607100" y="3806453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/>
              <a:t>2022</a:t>
            </a:r>
            <a:endParaRPr lang="fr-FR" sz="1400" b="1" dirty="0"/>
          </a:p>
        </p:txBody>
      </p:sp>
      <p:sp>
        <p:nvSpPr>
          <p:cNvPr id="75" name="Rectangle 74"/>
          <p:cNvSpPr/>
          <p:nvPr/>
        </p:nvSpPr>
        <p:spPr>
          <a:xfrm>
            <a:off x="4775480" y="3812950"/>
            <a:ext cx="5435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IEEE 9th International Conference on Sciences of Electronics, Technologies of Information and Telecommunications </a:t>
            </a:r>
            <a:endParaRPr lang="fr-FR" sz="1600" b="1" dirty="0"/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601" y="4880900"/>
            <a:ext cx="533400" cy="1971675"/>
          </a:xfrm>
          <a:prstGeom prst="rect">
            <a:avLst/>
          </a:prstGeom>
        </p:spPr>
      </p:pic>
      <p:sp>
        <p:nvSpPr>
          <p:cNvPr id="78" name="ZoneTexte 77"/>
          <p:cNvSpPr txBox="1"/>
          <p:nvPr/>
        </p:nvSpPr>
        <p:spPr>
          <a:xfrm>
            <a:off x="3607100" y="4921761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b="1" dirty="0" smtClean="0"/>
              <a:t>2021</a:t>
            </a:r>
            <a:endParaRPr lang="fr-FR" sz="1400" b="1" dirty="0"/>
          </a:p>
        </p:txBody>
      </p:sp>
      <p:sp>
        <p:nvSpPr>
          <p:cNvPr id="79" name="ZoneTexte 78"/>
          <p:cNvSpPr txBox="1"/>
          <p:nvPr/>
        </p:nvSpPr>
        <p:spPr>
          <a:xfrm>
            <a:off x="3703993" y="5215216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SMC 2021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775480" y="4907668"/>
            <a:ext cx="5710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IEEE International Conference on Systems, Man, and Cybernetics </a:t>
            </a:r>
            <a:endParaRPr lang="fr-FR" sz="1600" b="1" dirty="0"/>
          </a:p>
        </p:txBody>
      </p:sp>
      <p:sp>
        <p:nvSpPr>
          <p:cNvPr id="82" name="ZoneTexte 81"/>
          <p:cNvSpPr txBox="1"/>
          <p:nvPr/>
        </p:nvSpPr>
        <p:spPr>
          <a:xfrm>
            <a:off x="3750429" y="3116926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SETIT 2022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3786808" y="4087481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SETIT 2022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846284" y="5216522"/>
            <a:ext cx="2445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[Classée B </a:t>
            </a:r>
            <a:r>
              <a:rPr lang="fr-F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selon CORE2021</a:t>
            </a:r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6284" y="3378908"/>
            <a:ext cx="1307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[Indexée SCOPUS]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846284" y="4348455"/>
            <a:ext cx="1307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[Indexée SCOPUS]</a:t>
            </a:r>
          </a:p>
        </p:txBody>
      </p:sp>
    </p:spTree>
    <p:extLst>
      <p:ext uri="{BB962C8B-B14F-4D97-AF65-F5344CB8AC3E}">
        <p14:creationId xmlns:p14="http://schemas.microsoft.com/office/powerpoint/2010/main" val="119222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4139992" y="2590800"/>
            <a:ext cx="4628087" cy="101566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Vie ASSOCIATIVE</a:t>
            </a:r>
          </a:p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881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9745" y="1"/>
            <a:ext cx="15831592" cy="647571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1810336" y="3086160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5" y="4257853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2094522" y="149685"/>
            <a:ext cx="4722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200" b="1" dirty="0" smtClean="0">
                <a:solidFill>
                  <a:srgbClr val="2F5597"/>
                </a:solidFill>
              </a:rPr>
              <a:t>Vie Associative</a:t>
            </a:r>
            <a:endParaRPr lang="fr-FR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437" y="3065628"/>
            <a:ext cx="433483" cy="4411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20880" y="2997200"/>
            <a:ext cx="1165001" cy="604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11181529" y="2467942"/>
            <a:ext cx="1473322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Vie Associative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58088" y="1470274"/>
            <a:ext cx="3837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Plus que 100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étudiants 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adhérents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83902" y="884143"/>
            <a:ext cx="7367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chemeClr val="accent1">
                    <a:lumMod val="75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Enseignant responsable de de l’IEEE IIT </a:t>
            </a:r>
            <a:r>
              <a:rPr lang="fr-FR" sz="2400" b="1" dirty="0" err="1">
                <a:solidFill>
                  <a:schemeClr val="accent1">
                    <a:lumMod val="75000"/>
                  </a:schemeClr>
                </a:solidFill>
              </a:rPr>
              <a:t>Student</a:t>
            </a: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</a:rPr>
              <a:t> Branch</a:t>
            </a:r>
          </a:p>
        </p:txBody>
      </p:sp>
      <p:cxnSp>
        <p:nvCxnSpPr>
          <p:cNvPr id="31" name="Connecteur droit 30"/>
          <p:cNvCxnSpPr/>
          <p:nvPr/>
        </p:nvCxnSpPr>
        <p:spPr>
          <a:xfrm>
            <a:off x="9667020" y="1222949"/>
            <a:ext cx="165181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42" y="1480005"/>
            <a:ext cx="309346" cy="309346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401" y="2280570"/>
            <a:ext cx="3508577" cy="2736249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016169" y="4575681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TSYP’9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16168" y="4196098"/>
            <a:ext cx="1992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20-22 Décembre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272" y="2289362"/>
            <a:ext cx="3508577" cy="2736249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6750155" y="4503875"/>
            <a:ext cx="337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Workshop: Self-Leadership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"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Introductory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Session"</a:t>
            </a:r>
          </a:p>
        </p:txBody>
      </p:sp>
      <p:sp>
        <p:nvSpPr>
          <p:cNvPr id="37" name="ZoneTexte 36"/>
          <p:cNvSpPr txBox="1"/>
          <p:nvPr/>
        </p:nvSpPr>
        <p:spPr>
          <a:xfrm>
            <a:off x="6817040" y="4204890"/>
            <a:ext cx="1818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05 Décembre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88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9745" y="1"/>
            <a:ext cx="15831592" cy="647571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1810336" y="3086160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15" y="4257853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437" y="3065628"/>
            <a:ext cx="433483" cy="4411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120880" y="2997200"/>
            <a:ext cx="1165001" cy="604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11181529" y="2467942"/>
            <a:ext cx="1473322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Vie Associative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401" y="3489610"/>
            <a:ext cx="3508577" cy="2736249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016169" y="5784721"/>
            <a:ext cx="3374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Journée d’intégration de l’IEEE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IIT </a:t>
            </a:r>
            <a:r>
              <a:rPr lang="fr-FR" b="1" dirty="0" err="1" smtClean="0">
                <a:solidFill>
                  <a:schemeClr val="accent5">
                    <a:lumMod val="75000"/>
                  </a:schemeClr>
                </a:solidFill>
              </a:rPr>
              <a:t>Student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fr-FR" b="1" dirty="0" err="1" smtClean="0">
                <a:solidFill>
                  <a:schemeClr val="accent5">
                    <a:lumMod val="75000"/>
                  </a:schemeClr>
                </a:solidFill>
              </a:rPr>
              <a:t>branch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016168" y="5405138"/>
            <a:ext cx="1870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14 Novembre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401" y="278535"/>
            <a:ext cx="3508577" cy="2736249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2914569" y="2573646"/>
            <a:ext cx="3517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Workshop 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: Python3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</a:rPr>
              <a:t>programming</a:t>
            </a:r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 basics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3003415" y="2176479"/>
            <a:ext cx="1708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04 Décembre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206" y="260951"/>
            <a:ext cx="3508577" cy="2736249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817974" y="2556062"/>
            <a:ext cx="3524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Workshop : 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Simulation of Intelligent Networks-IOT, from theory to practice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817974" y="2176479"/>
            <a:ext cx="202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03 Décembre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0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4139993" y="2578100"/>
            <a:ext cx="4026314" cy="1569660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Galerie Photos</a:t>
            </a:r>
          </a:p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898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3169" y="211014"/>
            <a:ext cx="15145062" cy="61948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1558636" y="303508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0" y="4241196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1966459" y="76484"/>
            <a:ext cx="436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Galerie Photos</a:t>
            </a:r>
            <a:endParaRPr lang="fr-FR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735801"/>
            <a:ext cx="451154" cy="4511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56026" y="3592681"/>
            <a:ext cx="851435" cy="73739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10641286" y="3223074"/>
            <a:ext cx="1473322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bg1"/>
                </a:solidFill>
              </a:rPr>
              <a:t>Galerie photo</a:t>
            </a:r>
            <a:endParaRPr lang="fr-FR" sz="1400" dirty="0">
              <a:solidFill>
                <a:schemeClr val="bg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304" y="867822"/>
            <a:ext cx="3508577" cy="273624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664072" y="3162933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Cérémonie IIT 2022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664072" y="2783350"/>
            <a:ext cx="138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19 Juillet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175" y="876614"/>
            <a:ext cx="3508577" cy="2736249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6464943" y="3171725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PROJECT VALLEY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6464943" y="2792142"/>
            <a:ext cx="138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14 Juillet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304" y="3749078"/>
            <a:ext cx="3508577" cy="2736249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2664072" y="6044189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Industrie 4.0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664072" y="5664606"/>
            <a:ext cx="138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25 Mai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109" y="3731494"/>
            <a:ext cx="3508577" cy="2736249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6465877" y="6026605"/>
            <a:ext cx="3373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International Day: Cultural </a:t>
            </a:r>
            <a:r>
              <a:rPr lang="fr-FR" sz="1600" b="1" dirty="0" err="1">
                <a:solidFill>
                  <a:schemeClr val="accent5">
                    <a:lumMod val="75000"/>
                  </a:schemeClr>
                </a:solidFill>
              </a:rPr>
              <a:t>Discovery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465877" y="5647022"/>
            <a:ext cx="1389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26 Avril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8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43169" y="211014"/>
            <a:ext cx="15145062" cy="61948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1558636" y="303508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0" y="4241196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1966459" y="76484"/>
            <a:ext cx="436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Galerie Photos</a:t>
            </a:r>
            <a:endParaRPr lang="fr-FR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04" y="867822"/>
            <a:ext cx="3508577" cy="273624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664072" y="3162933"/>
            <a:ext cx="21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PYDAYS 1.0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664072" y="2783350"/>
            <a:ext cx="2083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22-24 Mars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175" y="876614"/>
            <a:ext cx="3508577" cy="2736249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6464943" y="3171725"/>
            <a:ext cx="337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5">
                    <a:lumMod val="75000"/>
                  </a:schemeClr>
                </a:solidFill>
              </a:rPr>
              <a:t>Python Tunisia 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Meeting PTM 1.0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464942" y="2792142"/>
            <a:ext cx="198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26-28 Décembre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304" y="3749078"/>
            <a:ext cx="3508577" cy="2736249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2593734" y="6044189"/>
            <a:ext cx="350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accent5">
                    <a:lumMod val="75000"/>
                  </a:schemeClr>
                </a:solidFill>
              </a:rPr>
              <a:t>Journée des Métiers de l’Informatique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2664072" y="5664606"/>
            <a:ext cx="199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04 Décembre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09" y="3731494"/>
            <a:ext cx="3508577" cy="2736249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464942" y="6013411"/>
            <a:ext cx="2465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Soutenances PFE 2022</a:t>
            </a:r>
            <a:endParaRPr lang="fr-F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464942" y="5633828"/>
            <a:ext cx="2083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Juillet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3986" y="187844"/>
            <a:ext cx="15145062" cy="619489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1558636" y="3035086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0" y="4241196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1947939" y="48432"/>
            <a:ext cx="4364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3600" b="1" dirty="0" smtClean="0">
                <a:solidFill>
                  <a:srgbClr val="2F5597"/>
                </a:solidFill>
              </a:rPr>
              <a:t>Galerie Photos</a:t>
            </a:r>
            <a:endParaRPr lang="fr-FR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720" y="867822"/>
            <a:ext cx="3508577" cy="2736249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2497704" y="3178968"/>
            <a:ext cx="3604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Validation des stages d’été 2021/2022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679487" y="2783350"/>
            <a:ext cx="198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Décembre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87" y="867822"/>
            <a:ext cx="3508577" cy="2736249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6242317" y="3162933"/>
            <a:ext cx="35085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Connectez vous à votre avenir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6312655" y="2783350"/>
            <a:ext cx="199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22 Septembre 2021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832" y="3667705"/>
            <a:ext cx="3508577" cy="2736249"/>
          </a:xfrm>
          <a:prstGeom prst="rect">
            <a:avLst/>
          </a:prstGeom>
        </p:spPr>
      </p:pic>
      <p:sp>
        <p:nvSpPr>
          <p:cNvPr id="40" name="ZoneTexte 39"/>
          <p:cNvSpPr txBox="1"/>
          <p:nvPr/>
        </p:nvSpPr>
        <p:spPr>
          <a:xfrm>
            <a:off x="2722600" y="5962816"/>
            <a:ext cx="3373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accent5">
                    <a:lumMod val="75000"/>
                  </a:schemeClr>
                </a:solidFill>
              </a:rPr>
              <a:t>Team Building Cycle Licence  </a:t>
            </a:r>
            <a:endParaRPr lang="fr-FR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2722600" y="5583233"/>
            <a:ext cx="1721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>
                    <a:lumMod val="75000"/>
                  </a:schemeClr>
                </a:solidFill>
              </a:rPr>
              <a:t>16 Octobre 2022</a:t>
            </a:r>
            <a:endParaRPr lang="fr-FR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3671978" y="2590800"/>
            <a:ext cx="4767172" cy="1015663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A propos de moi</a:t>
            </a:r>
          </a:p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945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621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3343245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70" y="4170292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06" y="8954222"/>
            <a:ext cx="202335" cy="252000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06" y="8490659"/>
            <a:ext cx="202334" cy="252000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57" y="7489645"/>
            <a:ext cx="216000" cy="26901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177247" y="7441254"/>
            <a:ext cx="343597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</a:pP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Rania.rebai@iit.ens.tn</a:t>
            </a:r>
          </a:p>
          <a:p>
            <a:pPr lvl="0" algn="just">
              <a:spcBef>
                <a:spcPts val="600"/>
              </a:spcBef>
            </a:pPr>
            <a:endParaRPr lang="fr-FR" sz="600" dirty="0">
              <a:solidFill>
                <a:schemeClr val="accent5">
                  <a:lumMod val="75000"/>
                </a:schemeClr>
              </a:solidFill>
              <a:latin typeface="Century" panose="02040604050505020304" pitchFamily="18" charset="0"/>
            </a:endParaRPr>
          </a:p>
          <a:p>
            <a:pPr lvl="0" algn="just">
              <a:spcBef>
                <a:spcPts val="600"/>
              </a:spcBef>
            </a:pP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16 Mars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1987                  </a:t>
            </a:r>
          </a:p>
          <a:p>
            <a:pPr lvl="0" algn="just">
              <a:spcBef>
                <a:spcPts val="600"/>
              </a:spcBef>
            </a:pPr>
            <a:endParaRPr lang="fr-FR" sz="600" i="1" dirty="0" smtClean="0">
              <a:solidFill>
                <a:schemeClr val="accent5">
                  <a:lumMod val="75000"/>
                </a:schemeClr>
              </a:solidFill>
              <a:latin typeface="Century" panose="02040604050505020304" pitchFamily="18" charset="0"/>
            </a:endParaRPr>
          </a:p>
          <a:p>
            <a:pPr lvl="0" algn="just">
              <a:spcBef>
                <a:spcPts val="600"/>
              </a:spcBef>
            </a:pP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+</a:t>
            </a:r>
            <a:r>
              <a:rPr lang="fr-FR" sz="1600" dirty="0">
                <a:solidFill>
                  <a:schemeClr val="accent5">
                    <a:lumMod val="75000"/>
                  </a:schemeClr>
                </a:solidFill>
              </a:rPr>
              <a:t>216 </a:t>
            </a: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22 313 717</a:t>
            </a:r>
          </a:p>
          <a:p>
            <a:pPr lvl="0" algn="just">
              <a:spcBef>
                <a:spcPts val="600"/>
              </a:spcBef>
            </a:pPr>
            <a:endParaRPr lang="fr-FR" sz="600" dirty="0">
              <a:solidFill>
                <a:schemeClr val="accent5">
                  <a:lumMod val="75000"/>
                </a:schemeClr>
              </a:solidFill>
            </a:endParaRPr>
          </a:p>
          <a:p>
            <a:pPr lvl="0" algn="just">
              <a:spcBef>
                <a:spcPts val="600"/>
              </a:spcBef>
            </a:pPr>
            <a:r>
              <a:rPr lang="fr-FR" sz="1600" dirty="0" smtClean="0">
                <a:solidFill>
                  <a:schemeClr val="accent5">
                    <a:lumMod val="75000"/>
                  </a:schemeClr>
                </a:solidFill>
              </a:rPr>
              <a:t>Sfax, Tunisie</a:t>
            </a:r>
            <a:endParaRPr lang="fr-FR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493440" y="989653"/>
            <a:ext cx="61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 smtClean="0">
                <a:solidFill>
                  <a:srgbClr val="2F5597"/>
                </a:solidFill>
              </a:rPr>
              <a:t>A Propos De Moi</a:t>
            </a:r>
            <a:endParaRPr lang="fr-FR" sz="4000" b="1" dirty="0">
              <a:solidFill>
                <a:srgbClr val="2F5597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57" y="7992870"/>
            <a:ext cx="216000" cy="216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115" y="1984591"/>
            <a:ext cx="533722" cy="53372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85837" y="2092271"/>
            <a:ext cx="5434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1200"/>
              </a:spcBef>
              <a:spcAft>
                <a:spcPts val="1200"/>
              </a:spcAft>
            </a:pP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Docteur en Informatique de la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FSEG-Sfax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308" y="2728873"/>
            <a:ext cx="249336" cy="2493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85837" y="2676375"/>
            <a:ext cx="5812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1200"/>
              </a:spcBef>
              <a:spcAft>
                <a:spcPts val="1200"/>
              </a:spcAft>
            </a:pPr>
            <a:r>
              <a:rPr lang="fr-FR" sz="1400" dirty="0">
                <a:solidFill>
                  <a:schemeClr val="accent5">
                    <a:lumMod val="75000"/>
                  </a:schemeClr>
                </a:solidFill>
              </a:rPr>
              <a:t>Membre du Laboratoire de Recherche </a:t>
            </a:r>
            <a:r>
              <a:rPr lang="fr-FR" sz="1400" b="1" dirty="0">
                <a:solidFill>
                  <a:schemeClr val="accent5">
                    <a:lumMod val="75000"/>
                  </a:schemeClr>
                </a:solidFill>
              </a:rPr>
              <a:t>MIRACL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85837" y="3210911"/>
            <a:ext cx="5297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fr-FR" sz="1400" dirty="0">
                <a:solidFill>
                  <a:srgbClr val="2F5597"/>
                </a:solidFill>
              </a:rPr>
              <a:t>Enseignant contractuel à l’</a:t>
            </a:r>
            <a:r>
              <a:rPr lang="fr-FR" sz="1400" b="1" dirty="0">
                <a:solidFill>
                  <a:srgbClr val="2F5597"/>
                </a:solidFill>
              </a:rPr>
              <a:t>IIT-Sfax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59" y="3188769"/>
            <a:ext cx="318674" cy="3186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85837" y="3803864"/>
            <a:ext cx="59253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FR" sz="1400" dirty="0">
                <a:solidFill>
                  <a:srgbClr val="2F5597"/>
                </a:solidFill>
              </a:rPr>
              <a:t>Responsable du département Informatique</a:t>
            </a:r>
            <a:r>
              <a:rPr lang="fr-FR" sz="1400" dirty="0" smtClean="0">
                <a:solidFill>
                  <a:srgbClr val="2F5597"/>
                </a:solidFill>
              </a:rPr>
              <a:t> </a:t>
            </a:r>
            <a:r>
              <a:rPr lang="fr-FR" sz="1400" dirty="0">
                <a:solidFill>
                  <a:srgbClr val="2F5597"/>
                </a:solidFill>
              </a:rPr>
              <a:t>Cycle Licence à </a:t>
            </a:r>
            <a:r>
              <a:rPr lang="fr-FR" sz="1400" dirty="0" smtClean="0">
                <a:solidFill>
                  <a:srgbClr val="2F5597"/>
                </a:solidFill>
              </a:rPr>
              <a:t>l’</a:t>
            </a:r>
            <a:r>
              <a:rPr lang="fr-FR" sz="1400" b="1" dirty="0">
                <a:solidFill>
                  <a:srgbClr val="2F5597"/>
                </a:solidFill>
              </a:rPr>
              <a:t> IIT-Sfax</a:t>
            </a:r>
            <a:endParaRPr lang="fr-FR" sz="1400" dirty="0">
              <a:solidFill>
                <a:srgbClr val="2F559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85837" y="4323204"/>
            <a:ext cx="404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2F5597"/>
                </a:solidFill>
              </a:rPr>
              <a:t>Enseignante responsable de l’</a:t>
            </a:r>
            <a:r>
              <a:rPr lang="fr-FR" sz="1400" b="1" dirty="0">
                <a:solidFill>
                  <a:srgbClr val="2F5597"/>
                </a:solidFill>
              </a:rPr>
              <a:t>IEEE IIT </a:t>
            </a:r>
            <a:r>
              <a:rPr lang="fr-FR" sz="1400" b="1" dirty="0" err="1">
                <a:solidFill>
                  <a:srgbClr val="2F5597"/>
                </a:solidFill>
              </a:rPr>
              <a:t>Student</a:t>
            </a:r>
            <a:r>
              <a:rPr lang="fr-FR" sz="1400" b="1" dirty="0">
                <a:solidFill>
                  <a:srgbClr val="2F5597"/>
                </a:solidFill>
              </a:rPr>
              <a:t> Branch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059" y="4329146"/>
            <a:ext cx="301835" cy="30183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78" y="3765295"/>
            <a:ext cx="332997" cy="332997"/>
          </a:xfrm>
          <a:prstGeom prst="rect">
            <a:avLst/>
          </a:prstGeom>
        </p:spPr>
      </p:pic>
      <p:pic>
        <p:nvPicPr>
          <p:cNvPr id="23" name="Picture 22" descr="miracle finale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9321" y="5295251"/>
            <a:ext cx="959714" cy="552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857" y="5221805"/>
            <a:ext cx="750962" cy="750962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59" y="5351751"/>
            <a:ext cx="986497" cy="56160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69546" y="5221805"/>
            <a:ext cx="925054" cy="701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19452" y="1441175"/>
            <a:ext cx="67254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08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588605" y="2352260"/>
            <a:ext cx="9014790" cy="193899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Diplômes</a:t>
            </a: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Activités de Recherche</a:t>
            </a:r>
          </a:p>
          <a:p>
            <a:pPr algn="ctr"/>
            <a:r>
              <a:rPr lang="fr-FR" sz="3600" b="1" cap="al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Poppins"/>
              </a:rPr>
              <a:t>Publications Scientifiques</a:t>
            </a:r>
            <a:endParaRPr lang="fr-FR" sz="1200" b="1" cap="all" dirty="0" smtClean="0">
              <a:solidFill>
                <a:schemeClr val="bg2">
                  <a:lumMod val="10000"/>
                </a:schemeClr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991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842" y="849752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3343245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70" y="40112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1519452" y="1855298"/>
            <a:ext cx="67254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0908481" y="913416"/>
            <a:ext cx="2024770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Diplôme </a:t>
            </a:r>
          </a:p>
          <a:p>
            <a:r>
              <a:rPr lang="fr-FR" sz="1400" dirty="0" smtClean="0">
                <a:solidFill>
                  <a:schemeClr val="bg1"/>
                </a:solidFill>
              </a:rPr>
              <a:t>Activités de recherche </a:t>
            </a:r>
          </a:p>
          <a:p>
            <a:r>
              <a:rPr lang="fr-FR" sz="1400" dirty="0" smtClean="0">
                <a:solidFill>
                  <a:schemeClr val="bg1"/>
                </a:solidFill>
              </a:rPr>
              <a:t>Publications Scientifiques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61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559875" y="737775"/>
            <a:ext cx="36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2400" b="1" dirty="0" smtClean="0">
                <a:solidFill>
                  <a:srgbClr val="2F5597"/>
                </a:solidFill>
              </a:rPr>
              <a:t>Domaine de recherche</a:t>
            </a:r>
            <a:endParaRPr lang="fr-FR" sz="2400" b="1" dirty="0">
              <a:solidFill>
                <a:srgbClr val="2F5597"/>
              </a:solidFill>
            </a:endParaRPr>
          </a:p>
        </p:txBody>
      </p:sp>
      <p:sp>
        <p:nvSpPr>
          <p:cNvPr id="30" name="Rectangle à coins arrondis 29"/>
          <p:cNvSpPr/>
          <p:nvPr/>
        </p:nvSpPr>
        <p:spPr>
          <a:xfrm>
            <a:off x="7341598" y="1962358"/>
            <a:ext cx="2446319" cy="432000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3649937" y="1389076"/>
            <a:ext cx="2512738" cy="432000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8500399" y="1406079"/>
            <a:ext cx="2095128" cy="432000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3654960" y="1966681"/>
            <a:ext cx="3541086" cy="432000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7" name="Rectangle à coins arrondis 66"/>
          <p:cNvSpPr/>
          <p:nvPr/>
        </p:nvSpPr>
        <p:spPr>
          <a:xfrm>
            <a:off x="6345235" y="1420359"/>
            <a:ext cx="1972604" cy="432000"/>
          </a:xfrm>
          <a:prstGeom prst="round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85026" y="1453115"/>
            <a:ext cx="2430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chemeClr val="accent5">
                    <a:lumMod val="50000"/>
                  </a:schemeClr>
                </a:solidFill>
              </a:rPr>
              <a:t>Vidéosurveillance intelligente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66364" y="1488982"/>
            <a:ext cx="1730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1400" dirty="0">
                <a:solidFill>
                  <a:srgbClr val="4472C4">
                    <a:lumMod val="50000"/>
                  </a:srgbClr>
                </a:solidFill>
              </a:rPr>
              <a:t>Vision par ordinateur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04115" y="1474702"/>
            <a:ext cx="1887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1400" dirty="0">
                <a:solidFill>
                  <a:srgbClr val="4472C4">
                    <a:lumMod val="50000"/>
                  </a:srgbClr>
                </a:solidFill>
              </a:rPr>
              <a:t>Apprentissage profond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64912" y="2042821"/>
            <a:ext cx="3355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1400" dirty="0">
                <a:solidFill>
                  <a:srgbClr val="4472C4">
                    <a:lumMod val="50000"/>
                  </a:srgbClr>
                </a:solidFill>
              </a:rPr>
              <a:t>Traitement et analyse des  images et vidéos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60577" y="2009101"/>
            <a:ext cx="2208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1400" dirty="0">
                <a:solidFill>
                  <a:srgbClr val="4472C4">
                    <a:lumMod val="50000"/>
                  </a:srgbClr>
                </a:solidFill>
              </a:rPr>
              <a:t>Apprentissage automatique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19560" y="4454866"/>
            <a:ext cx="186917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200" b="1" dirty="0" smtClean="0">
                <a:solidFill>
                  <a:schemeClr val="accent5">
                    <a:lumMod val="75000"/>
                  </a:schemeClr>
                </a:solidFill>
              </a:rPr>
              <a:t>Publications </a:t>
            </a:r>
          </a:p>
          <a:p>
            <a:pPr algn="ctr"/>
            <a:r>
              <a:rPr lang="fr-FR" sz="2200" b="1" dirty="0" smtClean="0">
                <a:solidFill>
                  <a:schemeClr val="accent5">
                    <a:lumMod val="75000"/>
                  </a:schemeClr>
                </a:solidFill>
              </a:rPr>
              <a:t>Scientifiques</a:t>
            </a:r>
            <a:endParaRPr lang="fr-FR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34802" y="4529248"/>
            <a:ext cx="11753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b="1" dirty="0">
                <a:solidFill>
                  <a:schemeClr val="accent5">
                    <a:lumMod val="75000"/>
                  </a:schemeClr>
                </a:solidFill>
              </a:rPr>
              <a:t>Diplôme</a:t>
            </a:r>
            <a:endParaRPr lang="fr-FR" sz="2200" b="1" dirty="0"/>
          </a:p>
        </p:txBody>
      </p:sp>
      <p:sp>
        <p:nvSpPr>
          <p:cNvPr id="22" name="Rectangle 21"/>
          <p:cNvSpPr/>
          <p:nvPr/>
        </p:nvSpPr>
        <p:spPr>
          <a:xfrm>
            <a:off x="6230208" y="4419711"/>
            <a:ext cx="16142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200" b="1" dirty="0">
                <a:solidFill>
                  <a:schemeClr val="accent5">
                    <a:lumMod val="75000"/>
                  </a:schemeClr>
                </a:solidFill>
              </a:rPr>
              <a:t>Activités de </a:t>
            </a:r>
            <a:endParaRPr lang="fr-FR" sz="22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sz="2200" b="1" dirty="0" smtClean="0">
                <a:solidFill>
                  <a:schemeClr val="accent5">
                    <a:lumMod val="75000"/>
                  </a:schemeClr>
                </a:solidFill>
              </a:rPr>
              <a:t>recherche </a:t>
            </a:r>
            <a:endParaRPr lang="fr-FR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477" y="2971446"/>
            <a:ext cx="800100" cy="419100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00" y="3710018"/>
            <a:ext cx="629856" cy="629856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759" y="3739977"/>
            <a:ext cx="531230" cy="53123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419560" y="3573934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6115058" y="3558520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3793825" y="3558520"/>
            <a:ext cx="1840544" cy="166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497" y="3663703"/>
            <a:ext cx="837931" cy="8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868"/>
            <a:ext cx="12192000" cy="498698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0" y="3343245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70" y="4011268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473562" y="512001"/>
            <a:ext cx="61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 smtClean="0">
                <a:solidFill>
                  <a:srgbClr val="2F5597"/>
                </a:solidFill>
              </a:rPr>
              <a:t>Diplômes</a:t>
            </a:r>
            <a:endParaRPr lang="fr-FR" sz="4000" b="1" dirty="0">
              <a:solidFill>
                <a:srgbClr val="2F5597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519452" y="1855298"/>
            <a:ext cx="67254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1399369"/>
            <a:ext cx="533400" cy="19716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606215" y="1033551"/>
            <a:ext cx="2024770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</a:rPr>
              <a:t>Diplôme </a:t>
            </a:r>
          </a:p>
          <a:p>
            <a:r>
              <a:rPr lang="fr-FR" sz="1400" dirty="0" smtClean="0">
                <a:solidFill>
                  <a:schemeClr val="bg1"/>
                </a:solidFill>
              </a:rPr>
              <a:t>Activités de recherche </a:t>
            </a:r>
          </a:p>
          <a:p>
            <a:r>
              <a:rPr lang="fr-FR" sz="1400" dirty="0" smtClean="0">
                <a:solidFill>
                  <a:schemeClr val="bg1"/>
                </a:solidFill>
              </a:rPr>
              <a:t>Publications Scientifiques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607632" y="1430279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2012-2018</a:t>
            </a:r>
            <a:endParaRPr lang="fr-FR" sz="1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3607631" y="1764267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FSEG-Sfax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94530" y="1425713"/>
            <a:ext cx="42014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Diplôme National de Doctorat en Informatique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17410" y="1711975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Mention 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Très Honorable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2196110"/>
            <a:ext cx="533400" cy="1971675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3607632" y="2227020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2009-2011</a:t>
            </a:r>
            <a:endParaRPr lang="fr-FR" sz="1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3607631" y="2561008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ISIMS-Sfax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794530" y="2222454"/>
            <a:ext cx="65614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Diplôme National de Mastère de Recherche en Informatique et Multimédia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885133" y="2587862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Mention 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Très Bien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Major de promotion</a:t>
            </a:r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86" y="3175349"/>
            <a:ext cx="533400" cy="1971675"/>
          </a:xfrm>
          <a:prstGeom prst="rect">
            <a:avLst/>
          </a:prstGeom>
        </p:spPr>
      </p:pic>
      <p:sp>
        <p:nvSpPr>
          <p:cNvPr id="48" name="ZoneTexte 47"/>
          <p:cNvSpPr txBox="1"/>
          <p:nvPr/>
        </p:nvSpPr>
        <p:spPr>
          <a:xfrm>
            <a:off x="3607632" y="3215903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2006-2009</a:t>
            </a:r>
            <a:endParaRPr lang="fr-FR" sz="14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3607631" y="3549891"/>
            <a:ext cx="974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FS-Sfax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94530" y="3211337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Diplôme National de Maîtrise en Informatique 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885133" y="3576745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Mention 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Bien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651" y="4261775"/>
            <a:ext cx="533400" cy="1971675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3607632" y="4216911"/>
            <a:ext cx="974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2001-2005</a:t>
            </a:r>
            <a:endParaRPr lang="fr-FR" sz="1400" b="1" dirty="0"/>
          </a:p>
        </p:txBody>
      </p:sp>
      <p:sp>
        <p:nvSpPr>
          <p:cNvPr id="58" name="ZoneTexte 57"/>
          <p:cNvSpPr txBox="1"/>
          <p:nvPr/>
        </p:nvSpPr>
        <p:spPr>
          <a:xfrm>
            <a:off x="3607631" y="4550899"/>
            <a:ext cx="97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Lycée </a:t>
            </a:r>
            <a:r>
              <a:rPr lang="fr-F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Mongi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Slim-Sfax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794530" y="4212345"/>
            <a:ext cx="3077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/>
              <a:t>Diplôme National de Baccalauréat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875194" y="4577753"/>
            <a:ext cx="609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Spécialité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Mathématique</a:t>
            </a: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​</a:t>
            </a:r>
          </a:p>
          <a:p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Mention 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Assez Bien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2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459" y="431971"/>
            <a:ext cx="13455925" cy="550397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-248806" y="3173269"/>
            <a:ext cx="3117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Rania REBAÏ BOUKHRISS</a:t>
            </a:r>
            <a:endParaRPr lang="fr-FR" sz="2000" b="1" dirty="0">
              <a:solidFill>
                <a:schemeClr val="bg1"/>
              </a:solidFill>
            </a:endParaRPr>
          </a:p>
        </p:txBody>
      </p:sp>
      <p:pic>
        <p:nvPicPr>
          <p:cNvPr id="4" name="Picture 6" descr="dblp: computer science bibliography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96" y="3967781"/>
            <a:ext cx="256236" cy="2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17">
            <a:extLst>
              <a:ext uri="{FF2B5EF4-FFF2-40B4-BE49-F238E27FC236}">
                <a16:creationId xmlns:a16="http://schemas.microsoft.com/office/drawing/2014/main" xmlns="" id="{D3A10980-62B5-463B-A643-F0C1B2AE6DA9}"/>
              </a:ext>
            </a:extLst>
          </p:cNvPr>
          <p:cNvSpPr txBox="1"/>
          <p:nvPr/>
        </p:nvSpPr>
        <p:spPr>
          <a:xfrm flipH="1">
            <a:off x="3261413" y="-81112"/>
            <a:ext cx="6152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fr-FR" sz="4000" b="1" dirty="0" smtClean="0">
                <a:solidFill>
                  <a:srgbClr val="2F5597"/>
                </a:solidFill>
              </a:rPr>
              <a:t>Activités de recherche</a:t>
            </a:r>
            <a:endParaRPr lang="fr-FR" sz="4000" b="1" dirty="0">
              <a:solidFill>
                <a:srgbClr val="2F559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4186" y="662774"/>
            <a:ext cx="50468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Travaux de mémoire de mastère de recherche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97283" y="1042628"/>
            <a:ext cx="609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Titre :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 Détection et Suppression d’Ombres liées aux Objets en Mouvement »</a:t>
            </a: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Encadrant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M. Mohamed HAMMAMI, Professeur à la FS-Sfax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Laboratoire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MIRACL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3704856" y="709017"/>
            <a:ext cx="0" cy="1030934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704856" y="708819"/>
            <a:ext cx="0" cy="360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814186" y="1988216"/>
            <a:ext cx="3305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Travaux de Thèse de doctorat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897282" y="2368070"/>
            <a:ext cx="62824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Titre :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« Détection et Classification des Objets en Mouvement dans les Spectres Visible et Infrarouge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Directeur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la thèse :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M. Mohamed HAMMAMI, Professeur à la FS-Sfax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Co-Encadrant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Mme. </a:t>
            </a:r>
            <a:r>
              <a:rPr lang="fr-F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Emna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FENDRI, Maître de conférences à la FS-Sfax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​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Laboratoire 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MIRACL</a:t>
            </a:r>
            <a:endParaRPr lang="fr-F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4" name="Connecteur droit 33"/>
          <p:cNvCxnSpPr/>
          <p:nvPr/>
        </p:nvCxnSpPr>
        <p:spPr>
          <a:xfrm>
            <a:off x="3704856" y="2064276"/>
            <a:ext cx="0" cy="14400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3704856" y="2064078"/>
            <a:ext cx="0" cy="360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14186" y="3729704"/>
            <a:ext cx="2632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Travaux postdoctoraux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897281" y="4156213"/>
            <a:ext cx="6916899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Axe 1: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des objets en mouvement </a:t>
            </a:r>
            <a:r>
              <a:rPr lang="fr-F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fr-F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 de </a:t>
            </a:r>
            <a:r>
              <a:rPr lang="fr-F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vidéosurveillance</a:t>
            </a:r>
          </a:p>
          <a:p>
            <a:pPr lvl="1"/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</a:t>
            </a:r>
            <a:r>
              <a:rPr lang="fr-F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 </a:t>
            </a:r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Sujet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: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 objets en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mouvement basée sur les réseaux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 neurones profonds </a:t>
            </a:r>
            <a:endParaRPr lang="fr-F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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Sujet 2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Apprentissage déséquilibré pour une classification robuste des objets en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mouvement</a:t>
            </a: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Axe 2: </a:t>
            </a:r>
            <a:r>
              <a:rPr lang="fr-F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Proposition d’une solution de prévention contre les dangers routiers imprévisibles sur la route par la détection automatique des obstacles</a:t>
            </a:r>
          </a:p>
          <a:p>
            <a:pPr lvl="1"/>
            <a:r>
              <a:rPr lang="fr-F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</a:t>
            </a:r>
            <a:r>
              <a:rPr lang="fr-F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Encadrement d’un Projet de Fin d’Année : </a:t>
            </a:r>
          </a:p>
          <a:p>
            <a:pPr lvl="1"/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"</a:t>
            </a:r>
            <a:r>
              <a:rPr lang="fr-F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de détection d’obstacles routiers basée sur l’apprentissage </a:t>
            </a:r>
            <a:r>
              <a:rPr lang="fr-F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profond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</a:t>
            </a:r>
          </a:p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fr-FR" sz="1400" dirty="0"/>
              <a:t> </a:t>
            </a:r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1400" dirty="0" smtClean="0"/>
              <a:t>Soutenue </a:t>
            </a:r>
            <a:r>
              <a:rPr lang="fr-FR" sz="1400" dirty="0"/>
              <a:t>le 21/06/2022 à l’IIT-Sfax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Axe </a:t>
            </a:r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Proposition d’une solution de Reconnaissance de masques faciaux basée sur l’apprentissage profond </a:t>
            </a:r>
          </a:p>
          <a:p>
            <a:pPr lvl="1"/>
            <a:r>
              <a:rPr lang="fr-F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</a:t>
            </a: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MDL2 Assets" panose="050A0102010101010101" pitchFamily="18" charset="0"/>
              </a:rPr>
              <a:t> </a:t>
            </a:r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Encadrement d’un Projet de Fin d’Année : </a:t>
            </a:r>
          </a:p>
          <a:p>
            <a:pPr lvl="1"/>
            <a:r>
              <a:rPr lang="fr-F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"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 mask recognition using deep convolutional neural network”</a:t>
            </a:r>
          </a:p>
          <a:p>
            <a:pPr lvl="1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fr-FR" sz="1400" dirty="0"/>
              <a:t> </a:t>
            </a:r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MDL2 Assets" panose="050A0102010101010101" pitchFamily="18" charset="0"/>
              </a:rPr>
              <a:t></a:t>
            </a:r>
            <a:r>
              <a:rPr lang="fr-FR" sz="1400" dirty="0"/>
              <a:t>Soutenue le 21/06/2022 à </a:t>
            </a:r>
            <a:r>
              <a:rPr lang="fr-FR" sz="1400" dirty="0" smtClean="0"/>
              <a:t>l’IIT-Sfax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Connecteur droit 41"/>
          <p:cNvCxnSpPr/>
          <p:nvPr/>
        </p:nvCxnSpPr>
        <p:spPr>
          <a:xfrm>
            <a:off x="3704856" y="3777771"/>
            <a:ext cx="0" cy="439200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3704856" y="3777573"/>
            <a:ext cx="0" cy="36000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2048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16112</TotalTime>
  <Words>1938</Words>
  <Application>Microsoft Office PowerPoint</Application>
  <PresentationFormat>Grand écran</PresentationFormat>
  <Paragraphs>450</Paragraphs>
  <Slides>39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Century</vt:lpstr>
      <vt:lpstr>Courier New</vt:lpstr>
      <vt:lpstr>Poppins</vt:lpstr>
      <vt:lpstr>Segoe MDL2 Assets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220</cp:revision>
  <dcterms:created xsi:type="dcterms:W3CDTF">2022-05-31T09:12:18Z</dcterms:created>
  <dcterms:modified xsi:type="dcterms:W3CDTF">2022-09-18T15:38:31Z</dcterms:modified>
</cp:coreProperties>
</file>